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9" r:id="rId1"/>
    <p:sldMasterId id="2147483701" r:id="rId2"/>
    <p:sldMasterId id="2147483675" r:id="rId3"/>
  </p:sldMasterIdLst>
  <p:notesMasterIdLst>
    <p:notesMasterId r:id="rId42"/>
  </p:notesMasterIdLst>
  <p:sldIdLst>
    <p:sldId id="278" r:id="rId4"/>
    <p:sldId id="479" r:id="rId5"/>
    <p:sldId id="506" r:id="rId6"/>
    <p:sldId id="517" r:id="rId7"/>
    <p:sldId id="518" r:id="rId8"/>
    <p:sldId id="519" r:id="rId9"/>
    <p:sldId id="523" r:id="rId10"/>
    <p:sldId id="525" r:id="rId11"/>
    <p:sldId id="524" r:id="rId12"/>
    <p:sldId id="529" r:id="rId13"/>
    <p:sldId id="530" r:id="rId14"/>
    <p:sldId id="526" r:id="rId15"/>
    <p:sldId id="507" r:id="rId16"/>
    <p:sldId id="531" r:id="rId17"/>
    <p:sldId id="532" r:id="rId18"/>
    <p:sldId id="534" r:id="rId19"/>
    <p:sldId id="535" r:id="rId20"/>
    <p:sldId id="554" r:id="rId21"/>
    <p:sldId id="537" r:id="rId22"/>
    <p:sldId id="538" r:id="rId23"/>
    <p:sldId id="539" r:id="rId24"/>
    <p:sldId id="508" r:id="rId25"/>
    <p:sldId id="541" r:id="rId26"/>
    <p:sldId id="542" r:id="rId27"/>
    <p:sldId id="543" r:id="rId28"/>
    <p:sldId id="544" r:id="rId29"/>
    <p:sldId id="545" r:id="rId30"/>
    <p:sldId id="546" r:id="rId31"/>
    <p:sldId id="547" r:id="rId32"/>
    <p:sldId id="509" r:id="rId33"/>
    <p:sldId id="548" r:id="rId34"/>
    <p:sldId id="549" r:id="rId35"/>
    <p:sldId id="550" r:id="rId36"/>
    <p:sldId id="510" r:id="rId37"/>
    <p:sldId id="555" r:id="rId38"/>
    <p:sldId id="551" r:id="rId39"/>
    <p:sldId id="552" r:id="rId40"/>
    <p:sldId id="288" r:id="rId41"/>
  </p:sldIdLst>
  <p:sldSz cx="10691813" cy="7559675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나눔바른고딕" panose="020B0603020101020101" pitchFamily="50" charset="-127"/>
      <p:regular r:id="rId47"/>
      <p:bold r:id="rId48"/>
    </p:embeddedFont>
    <p:embeddedFont>
      <p:font typeface="나눔바른고딕 Light" panose="020B0603020101020101" pitchFamily="50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368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E65"/>
    <a:srgbClr val="00B7C0"/>
    <a:srgbClr val="0D79C3"/>
    <a:srgbClr val="D0800A"/>
    <a:srgbClr val="C13119"/>
    <a:srgbClr val="EF8D4B"/>
    <a:srgbClr val="EB6E19"/>
    <a:srgbClr val="02A1B2"/>
    <a:srgbClr val="FFFFFF"/>
    <a:srgbClr val="B09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82485" autoAdjust="0"/>
  </p:normalViewPr>
  <p:slideViewPr>
    <p:cSldViewPr snapToGrid="0" showGuides="1">
      <p:cViewPr>
        <p:scale>
          <a:sx n="50" d="100"/>
          <a:sy n="50" d="100"/>
        </p:scale>
        <p:origin x="2030" y="485"/>
      </p:cViewPr>
      <p:guideLst>
        <p:guide pos="3368"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ML,</a:t>
            </a:r>
            <a:r>
              <a:rPr lang="en-US" altLang="ko-KR" baseline="0"/>
              <a:t> Dl </a:t>
            </a:r>
            <a:r>
              <a:rPr lang="ko-KR" altLang="en-US" baseline="0"/>
              <a:t>경험이 있는가</a:t>
            </a:r>
            <a:r>
              <a:rPr lang="en-US" altLang="ko-KR" baseline="0"/>
              <a:t>?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있음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FB-4C6A-B7F7-2DADBC8907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없음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FB-4C6A-B7F7-2DADBC8907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455077488"/>
        <c:axId val="455084152"/>
      </c:barChart>
      <c:catAx>
        <c:axId val="455077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55084152"/>
        <c:crosses val="autoZero"/>
        <c:auto val="1"/>
        <c:lblAlgn val="ctr"/>
        <c:lblOffset val="100"/>
        <c:noMultiLvlLbl val="0"/>
      </c:catAx>
      <c:valAx>
        <c:axId val="455084152"/>
        <c:scaling>
          <c:orientation val="minMax"/>
          <c:max val="8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5077488"/>
        <c:crosses val="autoZero"/>
        <c:crossBetween val="between"/>
        <c:majorUnit val="1"/>
      </c:valAx>
      <c:spPr>
        <a:noFill/>
        <a:ln>
          <a:noFill/>
        </a:ln>
        <a:effectLst>
          <a:softEdge rad="12700"/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GAN</a:t>
            </a:r>
            <a:r>
              <a:rPr lang="ko-KR" altLang="en-US"/>
              <a:t>을 바로 학습할 수 있는가</a:t>
            </a:r>
            <a:r>
              <a:rPr lang="en-US" altLang="ko-KR"/>
              <a:t>?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있음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GAN학습을 바로 할수 있는가?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29-4697-9353-937D9360F7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없음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GAN학습을 바로 할수 있는가?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29-4697-9353-937D9360F7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560651168"/>
        <c:axId val="560653520"/>
      </c:barChart>
      <c:catAx>
        <c:axId val="560651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0653520"/>
        <c:crosses val="autoZero"/>
        <c:auto val="1"/>
        <c:lblAlgn val="ctr"/>
        <c:lblOffset val="100"/>
        <c:noMultiLvlLbl val="0"/>
      </c:catAx>
      <c:valAx>
        <c:axId val="5606535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651168"/>
        <c:crosses val="autoZero"/>
        <c:crossBetween val="between"/>
        <c:majorUnit val="1"/>
      </c:valAx>
      <c:spPr>
        <a:noFill/>
        <a:ln>
          <a:noFill/>
        </a:ln>
        <a:effectLst>
          <a:softEdge rad="12700"/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5FC80-9CE6-49C3-9948-DAD3E3CC964E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ADC5E4-2DA6-42A6-8ED2-54CC4FF99CDA}">
      <dgm:prSet phldrT="[텍스트]" custT="1"/>
      <dgm:spPr/>
      <dgm:t>
        <a:bodyPr/>
        <a:lstStyle/>
        <a:p>
          <a:pPr latinLnBrk="1"/>
          <a:r>
            <a:rPr lang="en-US" altLang="ko-KR" sz="2000" b="1" kern="1200">
              <a:solidFill>
                <a:schemeClr val="accent2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Step1</a:t>
          </a:r>
        </a:p>
        <a:p>
          <a:pPr latinLnBrk="1"/>
          <a:r>
            <a:rPr lang="ko-KR" altLang="en-US" sz="1600" b="1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사전학습</a:t>
          </a:r>
          <a:endParaRPr lang="en-US" altLang="ko-KR" sz="1600" b="1" kern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- 18</a:t>
          </a:r>
          <a:r>
            <a:rPr lang="ko-KR" altLang="en-US" sz="160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년도 학습조직 활동 자료 활용 </a:t>
          </a:r>
          <a:r>
            <a:rPr lang="en-US" altLang="ko-KR" sz="160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ko-KR" altLang="en-US" sz="160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온라인 강의</a:t>
          </a:r>
          <a:r>
            <a:rPr lang="en-US" altLang="ko-KR" sz="1600" kern="120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rPr>
            <a:t>)</a:t>
          </a:r>
        </a:p>
        <a:p>
          <a:pPr latinLnBrk="1"/>
          <a:r>
            <a:rPr lang="en-US" altLang="ko-KR" sz="1600" kern="120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rPr>
            <a:t>- ML </a:t>
          </a:r>
          <a:r>
            <a:rPr lang="ko-KR" altLang="en-US" sz="1600" kern="120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rPr>
            <a:t>개념</a:t>
          </a:r>
          <a:r>
            <a:rPr lang="en-US" altLang="ko-KR" sz="1600" kern="120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rPr>
            <a:t>~CNN</a:t>
          </a:r>
          <a:endParaRPr lang="ko-KR" altLang="en-US" sz="1600" kern="1200">
            <a:solidFill>
              <a:prstClr val="white">
                <a:lumMod val="50000"/>
              </a:prstClr>
            </a:solidFill>
            <a:latin typeface="나눔바른고딕" panose="020B0603020101020101" pitchFamily="50" charset="-127"/>
            <a:ea typeface="나눔바른고딕" panose="020B0603020101020101" pitchFamily="50" charset="-127"/>
            <a:cs typeface="+mn-cs"/>
          </a:endParaRPr>
        </a:p>
      </dgm:t>
    </dgm:pt>
    <dgm:pt modelId="{2147D8DE-4654-4182-AB34-25769D6E615C}" type="parTrans" cxnId="{889659C1-AE81-40AF-BEA1-6742557608DC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3B32795-FFDE-4D6F-8153-D5E78F02926C}" type="sibTrans" cxnId="{889659C1-AE81-40AF-BEA1-6742557608DC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02E573E1-4733-4D7D-B16E-AAA3530E37BC}">
      <dgm:prSet phldrT="[텍스트]" custT="1"/>
      <dgm:spPr/>
      <dgm:t>
        <a:bodyPr/>
        <a:lstStyle/>
        <a:p>
          <a:pPr latinLnBrk="1"/>
          <a:r>
            <a:rPr lang="en-US" altLang="ko-KR" sz="2000" b="1">
              <a:solidFill>
                <a:srgbClr val="EF8D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Step2</a:t>
          </a:r>
        </a:p>
        <a:p>
          <a:pPr latinLnBrk="1"/>
          <a:r>
            <a:rPr lang="en-US" altLang="ko-KR" sz="16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Basic GAN </a:t>
          </a:r>
          <a:r>
            <a:rPr lang="ko-KR" altLang="en-US" sz="16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학습</a:t>
          </a:r>
          <a:endParaRPr lang="en-US" altLang="ko-KR" sz="1600" b="1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</a:t>
          </a:r>
          <a:r>
            <a:rPr lang="ko-KR" altLang="en-US" sz="1600" b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서적</a:t>
          </a:r>
          <a:endParaRPr lang="en-US" altLang="ko-KR" sz="1600" b="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Youtube</a:t>
          </a:r>
        </a:p>
        <a:p>
          <a:pPr latinLnBrk="1"/>
          <a:r>
            <a:rPr lang="en-US" altLang="ko-KR" sz="1600" b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Github</a:t>
          </a:r>
          <a:endParaRPr lang="ko-KR" altLang="en-US" sz="1600" b="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370BA67-5A21-49F7-98F0-F994986D8DCD}" type="parTrans" cxnId="{3C4568D2-8010-43FE-91C7-DF1A03A4AC54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0E91059-2B8A-456D-99A7-61F82ADCBC0C}" type="sibTrans" cxnId="{3C4568D2-8010-43FE-91C7-DF1A03A4AC54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F35817E-A6CE-4162-8BDA-A156A7718764}">
      <dgm:prSet phldrT="[텍스트]" custT="1"/>
      <dgm:spPr/>
      <dgm:t>
        <a:bodyPr/>
        <a:lstStyle/>
        <a:p>
          <a:pPr latinLnBrk="1"/>
          <a:r>
            <a:rPr lang="en-US" altLang="ko-KR" sz="2000" b="1">
              <a:solidFill>
                <a:srgbClr val="EB6E1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Step3</a:t>
          </a:r>
        </a:p>
        <a:p>
          <a:pPr latinLnBrk="1"/>
          <a:r>
            <a:rPr lang="ko-KR" altLang="en-US" sz="16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심화학습</a:t>
          </a:r>
          <a:endParaRPr lang="en-US" altLang="ko-KR" sz="1600" b="1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</a:t>
          </a:r>
          <a:r>
            <a:rPr lang="ko-KR" altLang="en-US" sz="1600" b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논문 학습</a:t>
          </a:r>
          <a:endParaRPr lang="en-US" altLang="ko-KR" sz="1600" b="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Youtube</a:t>
          </a:r>
        </a:p>
        <a:p>
          <a:pPr latinLnBrk="1"/>
          <a:r>
            <a:rPr lang="en-US" altLang="ko-KR" sz="1600" b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Github</a:t>
          </a:r>
        </a:p>
        <a:p>
          <a:pPr latinLnBrk="1"/>
          <a:endParaRPr lang="ko-KR" altLang="en-US" sz="1600" b="1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8492B05-AE03-445E-9AF5-2047A47D0C39}" type="parTrans" cxnId="{02356618-6619-44FC-A003-DEACA8F49966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E02D2C5A-4403-4B43-82DF-32716EFDD10C}" type="sibTrans" cxnId="{02356618-6619-44FC-A003-DEACA8F49966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9741452-6858-4718-B455-5183A4838E57}" type="pres">
      <dgm:prSet presAssocID="{0705FC80-9CE6-49C3-9948-DAD3E3CC964E}" presName="rootnode" presStyleCnt="0">
        <dgm:presLayoutVars>
          <dgm:chMax/>
          <dgm:chPref/>
          <dgm:dir/>
          <dgm:animLvl val="lvl"/>
        </dgm:presLayoutVars>
      </dgm:prSet>
      <dgm:spPr/>
    </dgm:pt>
    <dgm:pt modelId="{63159610-E032-49E2-AE7B-BF89B00CCBD0}" type="pres">
      <dgm:prSet presAssocID="{8EADC5E4-2DA6-42A6-8ED2-54CC4FF99CDA}" presName="composite" presStyleCnt="0"/>
      <dgm:spPr/>
    </dgm:pt>
    <dgm:pt modelId="{ECE49C15-DBA0-4AF2-968B-358B1AC030AF}" type="pres">
      <dgm:prSet presAssocID="{8EADC5E4-2DA6-42A6-8ED2-54CC4FF99CDA}" presName="LShape" presStyleLbl="alignNode1" presStyleIdx="0" presStyleCnt="5"/>
      <dgm:spPr>
        <a:solidFill>
          <a:schemeClr val="accent2">
            <a:lumMod val="40000"/>
            <a:lumOff val="60000"/>
          </a:schemeClr>
        </a:solidFill>
        <a:ln>
          <a:noFill/>
        </a:ln>
      </dgm:spPr>
    </dgm:pt>
    <dgm:pt modelId="{765D2BF9-94C9-4B74-94BC-92AD33476107}" type="pres">
      <dgm:prSet presAssocID="{8EADC5E4-2DA6-42A6-8ED2-54CC4FF99CDA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B62CB86-DDBB-4771-BA6B-39527EF9E392}" type="pres">
      <dgm:prSet presAssocID="{8EADC5E4-2DA6-42A6-8ED2-54CC4FF99CDA}" presName="Triangle" presStyleLbl="alignNode1" presStyleIdx="1" presStyleCnt="5"/>
      <dgm:spPr>
        <a:solidFill>
          <a:schemeClr val="bg1">
            <a:lumMod val="75000"/>
          </a:schemeClr>
        </a:solidFill>
        <a:ln>
          <a:noFill/>
        </a:ln>
      </dgm:spPr>
    </dgm:pt>
    <dgm:pt modelId="{8C1C438B-7490-4E3C-98EA-9ADB91772C6F}" type="pres">
      <dgm:prSet presAssocID="{13B32795-FFDE-4D6F-8153-D5E78F02926C}" presName="sibTrans" presStyleCnt="0"/>
      <dgm:spPr/>
    </dgm:pt>
    <dgm:pt modelId="{871314CE-9FBC-43BE-B68E-727268A1D8F7}" type="pres">
      <dgm:prSet presAssocID="{13B32795-FFDE-4D6F-8153-D5E78F02926C}" presName="space" presStyleCnt="0"/>
      <dgm:spPr/>
    </dgm:pt>
    <dgm:pt modelId="{52D1B66B-2716-4AA0-8DD8-97AF26DBF330}" type="pres">
      <dgm:prSet presAssocID="{02E573E1-4733-4D7D-B16E-AAA3530E37BC}" presName="composite" presStyleCnt="0"/>
      <dgm:spPr/>
    </dgm:pt>
    <dgm:pt modelId="{4B3831BB-D4F3-48D7-A1D2-6738E12E76BA}" type="pres">
      <dgm:prSet presAssocID="{02E573E1-4733-4D7D-B16E-AAA3530E37BC}" presName="LShape" presStyleLbl="alignNode1" presStyleIdx="2" presStyleCnt="5"/>
      <dgm:spPr>
        <a:solidFill>
          <a:srgbClr val="EF8D4B"/>
        </a:solidFill>
        <a:ln>
          <a:noFill/>
        </a:ln>
      </dgm:spPr>
    </dgm:pt>
    <dgm:pt modelId="{3A2C208F-B2FE-45B4-8EF8-6CF1F7035CA0}" type="pres">
      <dgm:prSet presAssocID="{02E573E1-4733-4D7D-B16E-AAA3530E37BC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90BB083-84D7-4EB0-940C-BB1B162F9B0E}" type="pres">
      <dgm:prSet presAssocID="{02E573E1-4733-4D7D-B16E-AAA3530E37BC}" presName="Triangle" presStyleLbl="alignNode1" presStyleIdx="3" presStyleCnt="5"/>
      <dgm:spPr>
        <a:solidFill>
          <a:schemeClr val="bg1">
            <a:lumMod val="75000"/>
          </a:schemeClr>
        </a:solidFill>
        <a:ln>
          <a:noFill/>
        </a:ln>
      </dgm:spPr>
    </dgm:pt>
    <dgm:pt modelId="{61D68512-07B0-4810-9E94-E35EFC7A055B}" type="pres">
      <dgm:prSet presAssocID="{10E91059-2B8A-456D-99A7-61F82ADCBC0C}" presName="sibTrans" presStyleCnt="0"/>
      <dgm:spPr/>
    </dgm:pt>
    <dgm:pt modelId="{587BEFB9-9C3B-46A2-9181-2B7FD8DD21FC}" type="pres">
      <dgm:prSet presAssocID="{10E91059-2B8A-456D-99A7-61F82ADCBC0C}" presName="space" presStyleCnt="0"/>
      <dgm:spPr/>
    </dgm:pt>
    <dgm:pt modelId="{8D30B2FF-7AD5-44D6-87B2-374B35486E57}" type="pres">
      <dgm:prSet presAssocID="{BF35817E-A6CE-4162-8BDA-A156A7718764}" presName="composite" presStyleCnt="0"/>
      <dgm:spPr/>
    </dgm:pt>
    <dgm:pt modelId="{67BFCB2D-FECE-426B-8EF6-DED8F99E72DB}" type="pres">
      <dgm:prSet presAssocID="{BF35817E-A6CE-4162-8BDA-A156A7718764}" presName="LShape" presStyleLbl="alignNode1" presStyleIdx="4" presStyleCnt="5"/>
      <dgm:spPr>
        <a:solidFill>
          <a:srgbClr val="EB6E19"/>
        </a:solidFill>
        <a:ln>
          <a:noFill/>
        </a:ln>
      </dgm:spPr>
    </dgm:pt>
    <dgm:pt modelId="{45439AEF-53BC-48D5-8DF9-B440BF858A77}" type="pres">
      <dgm:prSet presAssocID="{BF35817E-A6CE-4162-8BDA-A156A7718764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3943D00-CD80-4B16-9047-CAA40A08B2CF}" type="presOf" srcId="{0705FC80-9CE6-49C3-9948-DAD3E3CC964E}" destId="{49741452-6858-4718-B455-5183A4838E57}" srcOrd="0" destOrd="0" presId="urn:microsoft.com/office/officeart/2009/3/layout/StepUpProcess"/>
    <dgm:cxn modelId="{57C5AC17-BBF1-4CFA-A783-FB577F1ACED0}" type="presOf" srcId="{02E573E1-4733-4D7D-B16E-AAA3530E37BC}" destId="{3A2C208F-B2FE-45B4-8EF8-6CF1F7035CA0}" srcOrd="0" destOrd="0" presId="urn:microsoft.com/office/officeart/2009/3/layout/StepUpProcess"/>
    <dgm:cxn modelId="{02356618-6619-44FC-A003-DEACA8F49966}" srcId="{0705FC80-9CE6-49C3-9948-DAD3E3CC964E}" destId="{BF35817E-A6CE-4162-8BDA-A156A7718764}" srcOrd="2" destOrd="0" parTransId="{28492B05-AE03-445E-9AF5-2047A47D0C39}" sibTransId="{E02D2C5A-4403-4B43-82DF-32716EFDD10C}"/>
    <dgm:cxn modelId="{16F2402D-60CF-4B68-9736-B622A6BE9DB1}" type="presOf" srcId="{BF35817E-A6CE-4162-8BDA-A156A7718764}" destId="{45439AEF-53BC-48D5-8DF9-B440BF858A77}" srcOrd="0" destOrd="0" presId="urn:microsoft.com/office/officeart/2009/3/layout/StepUpProcess"/>
    <dgm:cxn modelId="{889659C1-AE81-40AF-BEA1-6742557608DC}" srcId="{0705FC80-9CE6-49C3-9948-DAD3E3CC964E}" destId="{8EADC5E4-2DA6-42A6-8ED2-54CC4FF99CDA}" srcOrd="0" destOrd="0" parTransId="{2147D8DE-4654-4182-AB34-25769D6E615C}" sibTransId="{13B32795-FFDE-4D6F-8153-D5E78F02926C}"/>
    <dgm:cxn modelId="{0FD16CCF-23A9-47F5-B2B8-B8246E208530}" type="presOf" srcId="{8EADC5E4-2DA6-42A6-8ED2-54CC4FF99CDA}" destId="{765D2BF9-94C9-4B74-94BC-92AD33476107}" srcOrd="0" destOrd="0" presId="urn:microsoft.com/office/officeart/2009/3/layout/StepUpProcess"/>
    <dgm:cxn modelId="{3C4568D2-8010-43FE-91C7-DF1A03A4AC54}" srcId="{0705FC80-9CE6-49C3-9948-DAD3E3CC964E}" destId="{02E573E1-4733-4D7D-B16E-AAA3530E37BC}" srcOrd="1" destOrd="0" parTransId="{7370BA67-5A21-49F7-98F0-F994986D8DCD}" sibTransId="{10E91059-2B8A-456D-99A7-61F82ADCBC0C}"/>
    <dgm:cxn modelId="{74D805E5-34C7-4827-80E3-223066E2BC75}" type="presParOf" srcId="{49741452-6858-4718-B455-5183A4838E57}" destId="{63159610-E032-49E2-AE7B-BF89B00CCBD0}" srcOrd="0" destOrd="0" presId="urn:microsoft.com/office/officeart/2009/3/layout/StepUpProcess"/>
    <dgm:cxn modelId="{362DF70E-C95D-4EBF-A181-4CE63D6FD619}" type="presParOf" srcId="{63159610-E032-49E2-AE7B-BF89B00CCBD0}" destId="{ECE49C15-DBA0-4AF2-968B-358B1AC030AF}" srcOrd="0" destOrd="0" presId="urn:microsoft.com/office/officeart/2009/3/layout/StepUpProcess"/>
    <dgm:cxn modelId="{06184580-A268-4689-BF13-A8BCCA2BDA21}" type="presParOf" srcId="{63159610-E032-49E2-AE7B-BF89B00CCBD0}" destId="{765D2BF9-94C9-4B74-94BC-92AD33476107}" srcOrd="1" destOrd="0" presId="urn:microsoft.com/office/officeart/2009/3/layout/StepUpProcess"/>
    <dgm:cxn modelId="{E5E1EA0D-84AC-4E8A-BEF7-733BB9B0A5A3}" type="presParOf" srcId="{63159610-E032-49E2-AE7B-BF89B00CCBD0}" destId="{FB62CB86-DDBB-4771-BA6B-39527EF9E392}" srcOrd="2" destOrd="0" presId="urn:microsoft.com/office/officeart/2009/3/layout/StepUpProcess"/>
    <dgm:cxn modelId="{ACC0A3B3-02AC-4F1B-8331-569789C900E7}" type="presParOf" srcId="{49741452-6858-4718-B455-5183A4838E57}" destId="{8C1C438B-7490-4E3C-98EA-9ADB91772C6F}" srcOrd="1" destOrd="0" presId="urn:microsoft.com/office/officeart/2009/3/layout/StepUpProcess"/>
    <dgm:cxn modelId="{0AED2266-78B7-4ABD-BB7C-590577A0BA30}" type="presParOf" srcId="{8C1C438B-7490-4E3C-98EA-9ADB91772C6F}" destId="{871314CE-9FBC-43BE-B68E-727268A1D8F7}" srcOrd="0" destOrd="0" presId="urn:microsoft.com/office/officeart/2009/3/layout/StepUpProcess"/>
    <dgm:cxn modelId="{7A2F78C3-830A-4198-B880-F2D5C0FE984F}" type="presParOf" srcId="{49741452-6858-4718-B455-5183A4838E57}" destId="{52D1B66B-2716-4AA0-8DD8-97AF26DBF330}" srcOrd="2" destOrd="0" presId="urn:microsoft.com/office/officeart/2009/3/layout/StepUpProcess"/>
    <dgm:cxn modelId="{64338E95-B7B3-4A84-8069-D2B4395899B9}" type="presParOf" srcId="{52D1B66B-2716-4AA0-8DD8-97AF26DBF330}" destId="{4B3831BB-D4F3-48D7-A1D2-6738E12E76BA}" srcOrd="0" destOrd="0" presId="urn:microsoft.com/office/officeart/2009/3/layout/StepUpProcess"/>
    <dgm:cxn modelId="{699AC496-BA31-4EDE-AA0B-8A93317039A5}" type="presParOf" srcId="{52D1B66B-2716-4AA0-8DD8-97AF26DBF330}" destId="{3A2C208F-B2FE-45B4-8EF8-6CF1F7035CA0}" srcOrd="1" destOrd="0" presId="urn:microsoft.com/office/officeart/2009/3/layout/StepUpProcess"/>
    <dgm:cxn modelId="{1FEF045D-BD60-4F3A-BCD0-16946E200AF1}" type="presParOf" srcId="{52D1B66B-2716-4AA0-8DD8-97AF26DBF330}" destId="{F90BB083-84D7-4EB0-940C-BB1B162F9B0E}" srcOrd="2" destOrd="0" presId="urn:microsoft.com/office/officeart/2009/3/layout/StepUpProcess"/>
    <dgm:cxn modelId="{DEB65D71-2353-406B-8FB2-444C98E39C13}" type="presParOf" srcId="{49741452-6858-4718-B455-5183A4838E57}" destId="{61D68512-07B0-4810-9E94-E35EFC7A055B}" srcOrd="3" destOrd="0" presId="urn:microsoft.com/office/officeart/2009/3/layout/StepUpProcess"/>
    <dgm:cxn modelId="{20798FDA-BB4C-46EC-AD44-C36F5EF97B0D}" type="presParOf" srcId="{61D68512-07B0-4810-9E94-E35EFC7A055B}" destId="{587BEFB9-9C3B-46A2-9181-2B7FD8DD21FC}" srcOrd="0" destOrd="0" presId="urn:microsoft.com/office/officeart/2009/3/layout/StepUpProcess"/>
    <dgm:cxn modelId="{155E679F-92F4-45BA-9BFB-B483E3C118C8}" type="presParOf" srcId="{49741452-6858-4718-B455-5183A4838E57}" destId="{8D30B2FF-7AD5-44D6-87B2-374B35486E57}" srcOrd="4" destOrd="0" presId="urn:microsoft.com/office/officeart/2009/3/layout/StepUpProcess"/>
    <dgm:cxn modelId="{BE320C5F-D581-40C0-9D12-83632493C0BE}" type="presParOf" srcId="{8D30B2FF-7AD5-44D6-87B2-374B35486E57}" destId="{67BFCB2D-FECE-426B-8EF6-DED8F99E72DB}" srcOrd="0" destOrd="0" presId="urn:microsoft.com/office/officeart/2009/3/layout/StepUpProcess"/>
    <dgm:cxn modelId="{796494BC-3087-47E8-AD72-281B18273814}" type="presParOf" srcId="{8D30B2FF-7AD5-44D6-87B2-374B35486E57}" destId="{45439AEF-53BC-48D5-8DF9-B440BF858A7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49C15-DBA0-4AF2-968B-358B1AC030AF}">
      <dsp:nvSpPr>
        <dsp:cNvPr id="0" name=""/>
        <dsp:cNvSpPr/>
      </dsp:nvSpPr>
      <dsp:spPr>
        <a:xfrm rot="5400000">
          <a:off x="1095695" y="903751"/>
          <a:ext cx="1559460" cy="2594907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D2BF9-94C9-4B74-94BC-92AD33476107}">
      <dsp:nvSpPr>
        <dsp:cNvPr id="0" name=""/>
        <dsp:cNvSpPr/>
      </dsp:nvSpPr>
      <dsp:spPr>
        <a:xfrm>
          <a:off x="835382" y="1679070"/>
          <a:ext cx="2342697" cy="2053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>
              <a:solidFill>
                <a:schemeClr val="accent2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Step1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사전학습</a:t>
          </a:r>
          <a:endParaRPr lang="en-US" altLang="ko-KR" sz="1600" b="1" kern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- 18</a:t>
          </a:r>
          <a:r>
            <a:rPr lang="ko-KR" altLang="en-US" sz="160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년도 학습조직 활동 자료 활용 </a:t>
          </a:r>
          <a:r>
            <a:rPr lang="en-US" altLang="ko-KR" sz="160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ko-KR" altLang="en-US" sz="160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온라인 강의</a:t>
          </a:r>
          <a:r>
            <a:rPr lang="en-US" altLang="ko-KR" sz="1600" kern="120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rPr>
            <a:t>)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rPr>
            <a:t>- ML </a:t>
          </a:r>
          <a:r>
            <a:rPr lang="ko-KR" altLang="en-US" sz="1600" kern="120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rPr>
            <a:t>개념</a:t>
          </a:r>
          <a:r>
            <a:rPr lang="en-US" altLang="ko-KR" sz="1600" kern="120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rPr>
            <a:t>~CNN</a:t>
          </a:r>
          <a:endParaRPr lang="ko-KR" altLang="en-US" sz="1600" kern="1200">
            <a:solidFill>
              <a:prstClr val="white">
                <a:lumMod val="50000"/>
              </a:prstClr>
            </a:solidFill>
            <a:latin typeface="나눔바른고딕" panose="020B0603020101020101" pitchFamily="50" charset="-127"/>
            <a:ea typeface="나눔바른고딕" panose="020B0603020101020101" pitchFamily="50" charset="-127"/>
            <a:cs typeface="+mn-cs"/>
          </a:endParaRPr>
        </a:p>
      </dsp:txBody>
      <dsp:txXfrm>
        <a:off x="835382" y="1679070"/>
        <a:ext cx="2342697" cy="2053511"/>
      </dsp:txXfrm>
    </dsp:sp>
    <dsp:sp modelId="{FB62CB86-DDBB-4771-BA6B-39527EF9E392}">
      <dsp:nvSpPr>
        <dsp:cNvPr id="0" name=""/>
        <dsp:cNvSpPr/>
      </dsp:nvSpPr>
      <dsp:spPr>
        <a:xfrm>
          <a:off x="2736061" y="712711"/>
          <a:ext cx="442018" cy="442018"/>
        </a:xfrm>
        <a:prstGeom prst="triangle">
          <a:avLst>
            <a:gd name="adj" fmla="val 100000"/>
          </a:avLst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831BB-D4F3-48D7-A1D2-6738E12E76BA}">
      <dsp:nvSpPr>
        <dsp:cNvPr id="0" name=""/>
        <dsp:cNvSpPr/>
      </dsp:nvSpPr>
      <dsp:spPr>
        <a:xfrm rot="5400000">
          <a:off x="3963614" y="194082"/>
          <a:ext cx="1559460" cy="2594907"/>
        </a:xfrm>
        <a:prstGeom prst="corner">
          <a:avLst>
            <a:gd name="adj1" fmla="val 16120"/>
            <a:gd name="adj2" fmla="val 16110"/>
          </a:avLst>
        </a:prstGeom>
        <a:solidFill>
          <a:srgbClr val="EF8D4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C208F-B2FE-45B4-8EF8-6CF1F7035CA0}">
      <dsp:nvSpPr>
        <dsp:cNvPr id="0" name=""/>
        <dsp:cNvSpPr/>
      </dsp:nvSpPr>
      <dsp:spPr>
        <a:xfrm>
          <a:off x="3703301" y="969400"/>
          <a:ext cx="2342697" cy="2053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>
              <a:solidFill>
                <a:srgbClr val="EF8D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Step2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Basic GAN </a:t>
          </a:r>
          <a:r>
            <a:rPr lang="ko-KR" altLang="en-US" sz="1600" b="1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학습</a:t>
          </a:r>
          <a:endParaRPr lang="en-US" altLang="ko-KR" sz="1600" b="1" kern="120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</a:t>
          </a:r>
          <a:r>
            <a:rPr lang="ko-KR" altLang="en-US" sz="1600" b="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서적</a:t>
          </a:r>
          <a:endParaRPr lang="en-US" altLang="ko-KR" sz="1600" b="0" kern="120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Youtube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Github</a:t>
          </a:r>
          <a:endParaRPr lang="ko-KR" altLang="en-US" sz="1600" b="0" kern="120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3703301" y="969400"/>
        <a:ext cx="2342697" cy="2053511"/>
      </dsp:txXfrm>
    </dsp:sp>
    <dsp:sp modelId="{F90BB083-84D7-4EB0-940C-BB1B162F9B0E}">
      <dsp:nvSpPr>
        <dsp:cNvPr id="0" name=""/>
        <dsp:cNvSpPr/>
      </dsp:nvSpPr>
      <dsp:spPr>
        <a:xfrm>
          <a:off x="5603980" y="3042"/>
          <a:ext cx="442018" cy="442018"/>
        </a:xfrm>
        <a:prstGeom prst="triangle">
          <a:avLst>
            <a:gd name="adj" fmla="val 100000"/>
          </a:avLst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FCB2D-FECE-426B-8EF6-DED8F99E72DB}">
      <dsp:nvSpPr>
        <dsp:cNvPr id="0" name=""/>
        <dsp:cNvSpPr/>
      </dsp:nvSpPr>
      <dsp:spPr>
        <a:xfrm rot="5400000">
          <a:off x="6831533" y="-515586"/>
          <a:ext cx="1559460" cy="2594907"/>
        </a:xfrm>
        <a:prstGeom prst="corner">
          <a:avLst>
            <a:gd name="adj1" fmla="val 16120"/>
            <a:gd name="adj2" fmla="val 16110"/>
          </a:avLst>
        </a:prstGeom>
        <a:solidFill>
          <a:srgbClr val="EB6E1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39AEF-53BC-48D5-8DF9-B440BF858A77}">
      <dsp:nvSpPr>
        <dsp:cNvPr id="0" name=""/>
        <dsp:cNvSpPr/>
      </dsp:nvSpPr>
      <dsp:spPr>
        <a:xfrm>
          <a:off x="6571220" y="259731"/>
          <a:ext cx="2342697" cy="2053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>
              <a:solidFill>
                <a:srgbClr val="EB6E1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Step3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심화학습</a:t>
          </a:r>
          <a:endParaRPr lang="en-US" altLang="ko-KR" sz="1600" b="1" kern="120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</a:t>
          </a:r>
          <a:r>
            <a:rPr lang="ko-KR" altLang="en-US" sz="1600" b="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논문 학습</a:t>
          </a:r>
          <a:endParaRPr lang="en-US" altLang="ko-KR" sz="1600" b="0" kern="120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Youtube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0" kern="120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Github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1" kern="120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571220" y="259731"/>
        <a:ext cx="2342697" cy="2053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1C442-4447-40F2-AC86-32CCD155ABEB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5DC4B-AEDA-4221-99CE-42B2A30EFA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83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41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알아보고자 학습과 뒤풀이에 모두 열정적인 대리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3,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사원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명의 총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뭉쳐서 학습조직을 이루었습니다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14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부터 약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개월간 학습조직 활동을 하면서 학습과 실습을 반복하였습니다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모임은 정기적으로 매월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회의 모임을 가졌고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필요시 상시로 비정기 모임을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진행하였습니다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02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상세 활동내역을 말씀드리겠습니다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53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학습에 앞서 각 조직원들에게 머신러닝과 딥러닝에 대한 경험이 있는지를 조사하였습니다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명중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경험이 있었으나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4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바로 시작하기에는 부족한것 같다는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의견이 많아</a:t>
            </a:r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처음부터 다시 빠르게 리뷰를 진행하고 이후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학습하는 것으로 의견을 모았습니다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6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그래서 전체적으로는 다음과 같이 사전학습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Basic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심화학습의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학습을 진행하였고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97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스텝별로 다양한 자료를 활용하였습니다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9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에는 작년학습조직에서도 유용하게 활용했던 채널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Hplus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커뮤니티를 개설해서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강좌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 등을 공유하고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예제라던가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구글코랩의 사용법을 공유하였고</a:t>
            </a:r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강좌는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모두 학습하도록 하였습니다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666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다음단계로 서적 구매가 이루어져서 이를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학습하면서</a:t>
            </a:r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보시는 것처럼 고흐의 화풍을 이미지에 적용하는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neural style transfer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라던지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mnist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생성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개구리 이미지 생성과 같은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basic GAN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실습하였습니다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479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심화학습활동에서는 조진송 사원과 김광덕 대리님의 경우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ITAcdemy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코스에 참여하여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fastai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교육을 받았고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과정에서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슈퍼해상도를 구현하는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SRGAN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실습을 해보았고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나머지 조원들도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School  of AI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Siraj Raval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같은 유명 유튜버들의 영상을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보면서 학습을 하였습니다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구현해보는 과정에서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말을 얼룩말로 바꿀수는 있어도 수지를 저로 바꾸기는 어렵다는 것을 실감하기도 하였습니다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21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발표순서는 다음순서로 진행하도록 하겠습니다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5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부족한 이론부분은 논문을 분석하는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것으로 채웠는데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 공부한 내용과 구현해본 소스를 정리하고 공유하였습니다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94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어느정도 학습이 끝났을때 최종보고를 의식하게 되었는데요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만들고자 하는 뚜렷한 목표가 없어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고민하던 중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경영설명회 자료에서 다출처영상융합체계구축사업에 대해 알게되었습니다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여기에 보면 몇가지 부분이 딥러닝이 적용이 가능한 것으로 판단하였고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생성이나 정밀정사영상생성의 경우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적용이 가능할 것으로 생각하여</a:t>
            </a:r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최종목표로 선정하였습니다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7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목표는 간단합니다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인공위성이미지가 들어오면 이를 지도이미지로 변경하는 것입니다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사진만봐서는 알수 없는 도로명이라던지 지역명등 기타 정보는 제외한 지도이미지로의 변경입니다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3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위해서 일단 학습시킬 데이터셋이 필요했습니다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지도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분석해서 인공위성사진과 기타 정보가 제거된 정사이미지를 구할 수 있었고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구글어스에서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gps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획득하여 제가 원하는 지역의 사진을 확보할 수 있었습니다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40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바로 학습시켰을때 메모리문제가 발생하였기 때문에 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획득한 이미지들은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300by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사이즈로 작게 나누었고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이렇게 획득한 각각 총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648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이미지를 데이터셋으로 활용하였습니다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642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어떤 모델이 더 학습이 잘되는지 알아보고자 하였는데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정확도 측면에서는 제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PC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상에서 결론적으로는 크게 차이는 없었던것 같으나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paired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활용해 속도측면에 우수했던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활용하였습니다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893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정찰기가 리을자 형태로 특정지역을 비행하는 것으로 가정하여 만든 영상을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보여드리도록 하겠습니다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658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정찰기가 리을자 형태로 특정지역을 비행하는 것으로 가정하여 만든 영상을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보여드리도록 하겠습니다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468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 활동은 끝이 났지만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순서가 있는 이런 비디오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retargeting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사이클겐보다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좋은성능을 보이고 딥페이크 기술에도 활용되는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recyclegan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최근에 알게되어서</a:t>
            </a:r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적용해보도록 하겠습니다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95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이상으로 발표를 마치도록 하겠습니다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114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저는 작년에 </a:t>
            </a:r>
            <a:r>
              <a:rPr lang="en-US" altLang="ko-KR"/>
              <a:t>object detection </a:t>
            </a:r>
            <a:r>
              <a:rPr lang="ko-KR" altLang="en-US"/>
              <a:t>학습조직원으로서 합성곱신경망 </a:t>
            </a:r>
            <a:r>
              <a:rPr lang="en-US" altLang="ko-KR"/>
              <a:t>CNN</a:t>
            </a:r>
            <a:r>
              <a:rPr lang="ko-KR" altLang="en-US"/>
              <a:t>을 공부하였습니다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이는 지도학습이며 주어진 이미지에 대한 분류의 문제였고</a:t>
            </a:r>
            <a:r>
              <a:rPr lang="en-US" altLang="ko-KR"/>
              <a:t>, </a:t>
            </a:r>
          </a:p>
          <a:p>
            <a:r>
              <a:rPr lang="ko-KR" altLang="en-US"/>
              <a:t>공항이나 보안시설의 </a:t>
            </a:r>
            <a:r>
              <a:rPr lang="en-US" altLang="ko-KR"/>
              <a:t>x-ray</a:t>
            </a:r>
            <a:r>
              <a:rPr lang="ko-KR" altLang="en-US"/>
              <a:t>검색대를 통과하는 물체들</a:t>
            </a:r>
            <a:r>
              <a:rPr lang="ko-KR" altLang="en-US" baseline="0"/>
              <a:t> 중에</a:t>
            </a:r>
            <a:r>
              <a:rPr lang="ko-KR" altLang="en-US"/>
              <a:t>서 스토리지를 검출하는 모델을 구현해 보았습니다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60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CycleGAN</a:t>
            </a:r>
          </a:p>
          <a:p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Cycle Consistency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도입하여 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Unpaird Dataset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에도 동작</a:t>
            </a:r>
            <a:endParaRPr lang="ko-KR" altLang="en-US" sz="1200" b="0" i="0" kern="120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고해상도 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Style Transfer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목적으로 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ResNet, LSGAN, PatchGAN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등을 사용</a:t>
            </a:r>
            <a:endParaRPr lang="ko-KR" altLang="en-US" sz="1200" b="0" i="0" kern="120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제약 조건 때문에 형태를 크게 변화시키는 것은 어려움 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– U-net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 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(Pix2Pix)</a:t>
            </a:r>
            <a:endParaRPr lang="ko-KR" altLang="en-US" sz="1200" b="0" i="0" kern="120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Network 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규모가 커서 학습이 느림</a:t>
            </a:r>
            <a:endParaRPr lang="en-US" altLang="ko-KR" sz="1200" b="1" i="0" kern="120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DiscoGAN</a:t>
            </a:r>
          </a:p>
          <a:p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형태 차이가 큰 데이터셋에 중점 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– generato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가 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U-net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이나 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Resnet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아니라 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Encoder-Decoder 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 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정보손실로 해상도 떨어지나 형태변환이 자유로워짐</a:t>
            </a:r>
            <a:endParaRPr lang="en-US" altLang="ko-KR" sz="1200" b="1" i="0" kern="120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endParaRPr lang="ko-KR" altLang="en-US" sz="1200" b="0" i="0" kern="120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4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Dcgan 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의미를 부여하여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웃는 여자 사진에서 여성성을 빼고 남성을 더하여 웃는 남자사진을 만들수 있음 </a:t>
            </a:r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55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올해에는 지도학습보다는 비지도학습과 생성에 초점을 맞추고 싶어 검색하다 말을 얼룩말로 바꾸는 사진을 발견하게 되었습니다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바로 저희의 학습주제인 </a:t>
            </a:r>
            <a:r>
              <a:rPr lang="en-US" altLang="ko-KR"/>
              <a:t>GAN</a:t>
            </a:r>
            <a:r>
              <a:rPr lang="ko-KR" altLang="en-US"/>
              <a:t>을 활용한 것이었는데요</a:t>
            </a:r>
            <a:r>
              <a:rPr lang="en-US" altLang="ko-KR"/>
              <a:t>, </a:t>
            </a:r>
          </a:p>
          <a:p>
            <a:r>
              <a:rPr lang="en-US" altLang="ko-KR"/>
              <a:t>GAN</a:t>
            </a:r>
            <a:r>
              <a:rPr lang="ko-KR" altLang="en-US"/>
              <a:t>은 현재 </a:t>
            </a:r>
            <a:r>
              <a:rPr lang="en-US" altLang="ko-KR"/>
              <a:t>apple</a:t>
            </a:r>
            <a:r>
              <a:rPr lang="ko-KR" altLang="en-US"/>
              <a:t>의 특수프로젝트 그룹기계학습 담당이사인 </a:t>
            </a:r>
            <a:r>
              <a:rPr lang="en-US" altLang="ko-KR"/>
              <a:t>ian</a:t>
            </a:r>
            <a:r>
              <a:rPr lang="ko-KR" altLang="en-US"/>
              <a:t> </a:t>
            </a:r>
            <a:r>
              <a:rPr lang="en-US" altLang="ko-KR"/>
              <a:t>Goodfellow</a:t>
            </a:r>
            <a:r>
              <a:rPr lang="ko-KR" altLang="en-US"/>
              <a:t>가 </a:t>
            </a:r>
            <a:r>
              <a:rPr lang="en-US" altLang="ko-KR"/>
              <a:t>2014</a:t>
            </a:r>
            <a:r>
              <a:rPr lang="ko-KR" altLang="en-US"/>
              <a:t>년 최초공개한 이후 </a:t>
            </a:r>
            <a:r>
              <a:rPr lang="en-US" altLang="ko-KR"/>
              <a:t>2017</a:t>
            </a:r>
            <a:r>
              <a:rPr lang="ko-KR" altLang="en-US"/>
              <a:t>년부터는 기하급수적으로 관련 논문이 증가하고 있는 핫한 기술이었습니다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5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 </a:t>
            </a:r>
            <a:r>
              <a:rPr lang="en-US" altLang="ko-KR"/>
              <a:t>GAN</a:t>
            </a:r>
            <a:r>
              <a:rPr lang="ko-KR" altLang="en-US"/>
              <a:t>으로 무엇을 할수 있는지 몇가지만 더 소개를 드리면</a:t>
            </a:r>
            <a:endParaRPr lang="en-US" altLang="ko-KR"/>
          </a:p>
          <a:p>
            <a:r>
              <a:rPr lang="ko-KR" altLang="en-US"/>
              <a:t>여름사진을 겨울사진으로 바꿔주거나 가방스타일과 동일한 스타일의 신발을 생성할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또한 삼성전자에서 좌측의 사진을 우측의 동영상으로 변환하여 주는 영상이 화제가 됐고</a:t>
            </a:r>
            <a:r>
              <a:rPr lang="en-US" altLang="ko-KR"/>
              <a:t>,</a:t>
            </a:r>
          </a:p>
          <a:p>
            <a:r>
              <a:rPr lang="ko-KR" altLang="en-US"/>
              <a:t>셀카를 찍으면 이를 작가 화풍의 웹툰 캐릭터로 바꾸어 주는 네이버 웹툰 마주쳤다의 사례도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022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그러면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어떤 기술이길래 이러한 일들이 가능할까요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Generative Adversarial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Networks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약자로 한글로는 생성적적대신경망입니다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경찰과 위조지폐범으로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설명하곤 하는데요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위조지폐범은 경찰이 진짜와 구별하기 어려운 가짜를 만들어내려고 하고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경찰은 더욱 정교해진 위조지폐 사이에서 진짜 지폐를 찾아내고자 하는 것이 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컨셉입니다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경찰은 분류모델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위조지폐범은 생성모델이라 표현할 수 있는데요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생성모델에서 생성된 가짜 이미지와 실제 데이터를 분류모델에서 진위여부를 가리면 이 결과는 분류모델로 피드백되고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생성모델은 다시 분류모델로부터 피드백을 받는 이중 피드백 루프를 가지게 됩니다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분류모델에서는 최대한으로 진위여부를 분류하려고 하고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동시에 적대관계에 있는 생성모델은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fake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이미지가 분류모델을 통해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발각될 확률을 최소화하려는 미니맥스게임으로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이해할 수 있습니다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5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생성모델과 분류모델을 보면 다음 그림처럼 출력층이 점차커지고 작아지는 모습을 볼수 있는데요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endParaRPr lang="en-US" altLang="ko-KR" baseline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8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각각 업샘플링과 다운샘플링이라고 합니다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다운샘플링은 피처맵을 만드는 합성곱신경망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생각하시면 되고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업샘플링은 이것의 반대 개념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deconvolution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따라서는 보시는 것처럼 생성모델에서 다운샘플링 이후 업샘플링의 과정을 갖도록 하는 것도 있습니다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800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돌아와서 처음에 보여드렸던 말은 얼룩말로 </a:t>
            </a:r>
            <a:r>
              <a:rPr lang="ko-KR" altLang="en-US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바뀌는 것일까요</a:t>
            </a:r>
            <a:r>
              <a:rPr lang="en-US" altLang="ko-KR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0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5" t="6579"/>
          <a:stretch/>
        </p:blipFill>
        <p:spPr>
          <a:xfrm>
            <a:off x="2214880" y="498360"/>
            <a:ext cx="8476933" cy="70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03"/>
            <a:ext cx="10739644" cy="7589178"/>
          </a:xfrm>
          <a:prstGeom prst="rect">
            <a:avLst/>
          </a:prstGeom>
        </p:spPr>
      </p:pic>
      <p:sp>
        <p:nvSpPr>
          <p:cNvPr id="3" name="텍스트 개체 틀 4"/>
          <p:cNvSpPr txBox="1">
            <a:spLocks/>
          </p:cNvSpPr>
          <p:nvPr userDrawn="1"/>
        </p:nvSpPr>
        <p:spPr>
          <a:xfrm>
            <a:off x="907067" y="6487818"/>
            <a:ext cx="184594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6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2019.11.14</a:t>
            </a:r>
            <a:endParaRPr lang="ko-KR" altLang="en-US" sz="16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907067" y="6752515"/>
            <a:ext cx="2568011" cy="192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1236126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1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FDD9B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ⓒ Hanwha Systems/ICT. All rights reserved 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84" y="787532"/>
            <a:ext cx="1533228" cy="3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0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175"/>
            <a:ext cx="10696575" cy="7562850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678843" y="939754"/>
            <a:ext cx="4874231" cy="600934"/>
            <a:chOff x="-1" y="1753818"/>
            <a:chExt cx="4874231" cy="600934"/>
          </a:xfrm>
        </p:grpSpPr>
        <p:sp>
          <p:nvSpPr>
            <p:cNvPr id="5" name="텍스트 개체 틀 4"/>
            <p:cNvSpPr txBox="1">
              <a:spLocks/>
            </p:cNvSpPr>
            <p:nvPr/>
          </p:nvSpPr>
          <p:spPr>
            <a:xfrm>
              <a:off x="-1" y="1753818"/>
              <a:ext cx="4874231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딥러닝 기술 </a:t>
              </a:r>
              <a:r>
                <a:rPr lang="en-US" altLang="ko-KR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 </a:t>
              </a:r>
              <a:r>
                <a:rPr lang="ko-KR" altLang="en-US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   </a:t>
              </a:r>
              <a:r>
                <a:rPr lang="en-US" altLang="ko-KR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| HL_1901</a:t>
              </a:r>
              <a:endParaRPr lang="en-US" altLang="ko-KR" sz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텍스트 개체 틀 4"/>
            <p:cNvSpPr txBox="1">
              <a:spLocks/>
            </p:cNvSpPr>
            <p:nvPr/>
          </p:nvSpPr>
          <p:spPr>
            <a:xfrm>
              <a:off x="0" y="1985420"/>
              <a:ext cx="2660989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24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33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3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08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9098280" y="371648"/>
            <a:ext cx="999808" cy="3083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고객사로고</a:t>
            </a:r>
            <a:endParaRPr lang="ko-KR" altLang="en-US" sz="1000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텍스트 개체 틀 4"/>
          <p:cNvSpPr txBox="1">
            <a:spLocks/>
          </p:cNvSpPr>
          <p:nvPr userDrawn="1"/>
        </p:nvSpPr>
        <p:spPr>
          <a:xfrm>
            <a:off x="7630160" y="750995"/>
            <a:ext cx="2467928" cy="15388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000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  </a:t>
            </a:r>
            <a:r>
              <a:rPr lang="ko-KR" altLang="en-US" sz="1000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파워포인트 디자인 템플릿</a:t>
            </a:r>
            <a:r>
              <a:rPr lang="en-US" altLang="ko-KR" sz="1000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자료명</a:t>
            </a:r>
            <a:r>
              <a:rPr lang="en-US" altLang="ko-KR" sz="1000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596265" y="7182130"/>
            <a:ext cx="23131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1236126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8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ⓒ 2019 Hanwha Systems/ICT. All rights reserved </a:t>
            </a:r>
          </a:p>
        </p:txBody>
      </p:sp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498369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910127" latinLnBrk="0">
              <a:defRPr/>
            </a:pPr>
            <a:r>
              <a:rPr lang="en-US" altLang="ko-KR" sz="800" kern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fld id="{212C3769-E4A2-4B9E-9272-6BE5FA27782E}" type="slidenum">
              <a:rPr lang="en-US" altLang="ko-KR" sz="800" kern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ctr" defTabSz="910127" latinLnBrk="0">
                <a:defRPr/>
              </a:pPr>
              <a:t>‹#›</a:t>
            </a:fld>
            <a:r>
              <a:rPr lang="en-US" altLang="ko-KR" sz="800" kern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250" y="7153528"/>
            <a:ext cx="1127838" cy="2463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0" t="53892"/>
          <a:stretch/>
        </p:blipFill>
        <p:spPr>
          <a:xfrm>
            <a:off x="0" y="-7541"/>
            <a:ext cx="593725" cy="6786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" y="-3175"/>
            <a:ext cx="10692200" cy="7562850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678843" y="939754"/>
            <a:ext cx="4874231" cy="600934"/>
            <a:chOff x="-1" y="1753818"/>
            <a:chExt cx="4874231" cy="600934"/>
          </a:xfrm>
        </p:grpSpPr>
        <p:sp>
          <p:nvSpPr>
            <p:cNvPr id="10" name="텍스트 개체 틀 4"/>
            <p:cNvSpPr txBox="1">
              <a:spLocks/>
            </p:cNvSpPr>
            <p:nvPr/>
          </p:nvSpPr>
          <p:spPr>
            <a:xfrm>
              <a:off x="-1" y="1753818"/>
              <a:ext cx="4874231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딥러닝 기술 </a:t>
              </a:r>
              <a:r>
                <a:rPr lang="en-US" altLang="ko-KR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 </a:t>
              </a:r>
              <a:r>
                <a:rPr lang="ko-KR" altLang="en-US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   </a:t>
              </a:r>
              <a:r>
                <a:rPr lang="en-US" altLang="ko-KR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| HL_1901</a:t>
              </a:r>
              <a:endParaRPr lang="en-US" altLang="ko-KR" sz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텍스트 개체 틀 4"/>
            <p:cNvSpPr txBox="1">
              <a:spLocks/>
            </p:cNvSpPr>
            <p:nvPr/>
          </p:nvSpPr>
          <p:spPr>
            <a:xfrm>
              <a:off x="0" y="1985420"/>
              <a:ext cx="2660989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24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33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3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05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7541"/>
            <a:ext cx="10098088" cy="7407378"/>
            <a:chOff x="0" y="-7541"/>
            <a:chExt cx="10098088" cy="7407378"/>
          </a:xfrm>
        </p:grpSpPr>
        <p:sp>
          <p:nvSpPr>
            <p:cNvPr id="4" name="텍스트 개체 틀 4"/>
            <p:cNvSpPr txBox="1">
              <a:spLocks/>
            </p:cNvSpPr>
            <p:nvPr userDrawn="1"/>
          </p:nvSpPr>
          <p:spPr>
            <a:xfrm>
              <a:off x="7630160" y="750995"/>
              <a:ext cx="2467928" cy="15388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1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HL_1901</a:t>
              </a:r>
              <a:endParaRPr lang="en-US" altLang="ko-KR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" name="Text Box 168"/>
            <p:cNvSpPr txBox="1">
              <a:spLocks noChangeArrowheads="1"/>
            </p:cNvSpPr>
            <p:nvPr userDrawn="1"/>
          </p:nvSpPr>
          <p:spPr bwMode="auto">
            <a:xfrm>
              <a:off x="596265" y="7182130"/>
              <a:ext cx="231313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236126" eaLnBrk="0" fontAlgn="ctr" latinLnBrk="0" hangingPunct="0">
                <a:lnSpc>
                  <a:spcPct val="125000"/>
                </a:lnSpc>
                <a:buFont typeface="Symbol" pitchFamily="18" charset="2"/>
                <a:buNone/>
                <a:defRPr/>
              </a:pPr>
              <a:r>
                <a:rPr lang="en-US" altLang="ko-KR" sz="80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ⓒ 2020 Hanwha Systems/ICT. All rights reserved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250" y="7153528"/>
              <a:ext cx="1127838" cy="24630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60" t="53892"/>
            <a:stretch/>
          </p:blipFill>
          <p:spPr>
            <a:xfrm>
              <a:off x="0" y="-7541"/>
              <a:ext cx="593725" cy="678614"/>
            </a:xfrm>
            <a:prstGeom prst="rect">
              <a:avLst/>
            </a:prstGeom>
          </p:spPr>
        </p:pic>
      </p:grp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498369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marL="0" marR="0" lvl="0" indent="0" algn="ctr" defTabSz="9101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fld id="{212C3769-E4A2-4B9E-9272-6BE5FA27782E}" type="slidenum">
              <a:rPr kumimoji="0" lang="en-US" altLang="ko-KR" sz="800" b="0" i="0" u="none" strike="noStrike" kern="0" cap="none" spc="0" normalizeH="0" baseline="0" noProof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marL="0" marR="0" lvl="0" indent="0" algn="ctr" defTabSz="9101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800" b="0" i="0" u="none" strike="noStrike" kern="0" cap="none" spc="0" normalizeH="0" baseline="0" noProof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73105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9" y="-1651"/>
            <a:ext cx="10689151" cy="7559802"/>
          </a:xfrm>
          <a:prstGeom prst="rect">
            <a:avLst/>
          </a:prstGeom>
        </p:spPr>
      </p:pic>
      <p:sp>
        <p:nvSpPr>
          <p:cNvPr id="3" name="텍스트 개체 틀 4"/>
          <p:cNvSpPr txBox="1">
            <a:spLocks/>
          </p:cNvSpPr>
          <p:nvPr userDrawn="1"/>
        </p:nvSpPr>
        <p:spPr>
          <a:xfrm>
            <a:off x="4448163" y="2503052"/>
            <a:ext cx="419795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80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딥러닝 기술 </a:t>
            </a:r>
            <a:r>
              <a:rPr lang="en-US" altLang="ko-KR" sz="180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80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기술학습 </a:t>
            </a:r>
            <a:endParaRPr lang="en-US" altLang="ko-KR" sz="180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HL_1901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982" y="6615331"/>
            <a:ext cx="1358318" cy="2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50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" y="-1651"/>
            <a:ext cx="10692200" cy="7559802"/>
          </a:xfrm>
          <a:prstGeom prst="rect">
            <a:avLst/>
          </a:prstGeom>
        </p:spPr>
      </p:pic>
      <p:sp>
        <p:nvSpPr>
          <p:cNvPr id="4" name="텍스트 개체 틀 4"/>
          <p:cNvSpPr txBox="1">
            <a:spLocks/>
          </p:cNvSpPr>
          <p:nvPr userDrawn="1"/>
        </p:nvSpPr>
        <p:spPr>
          <a:xfrm>
            <a:off x="3249312" y="1496622"/>
            <a:ext cx="4197956" cy="4524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400" spc="-1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딥러닝 기술 </a:t>
            </a:r>
            <a:r>
              <a:rPr lang="en-US" altLang="ko-KR" sz="1400" spc="-1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400" spc="-1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기술학습 </a:t>
            </a:r>
            <a:endParaRPr lang="en-US" altLang="ko-KR" sz="1400" spc="-15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0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DEEE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HL_1901</a:t>
            </a:r>
            <a:endParaRPr lang="en-US" altLang="ko-KR" sz="10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DEEE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17" y="6121464"/>
            <a:ext cx="1200146" cy="2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2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8" name="텍스트 개체 틀 4"/>
          <p:cNvSpPr txBox="1">
            <a:spLocks/>
          </p:cNvSpPr>
          <p:nvPr userDrawn="1"/>
        </p:nvSpPr>
        <p:spPr>
          <a:xfrm rot="18939305">
            <a:off x="1164886" y="2471853"/>
            <a:ext cx="2660989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2400" spc="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9786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sz="2400" spc="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C09786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54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9098280" y="591741"/>
            <a:ext cx="999808" cy="3083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고객사로고</a:t>
            </a:r>
            <a:endParaRPr lang="ko-KR" altLang="en-US" sz="1000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 Box 168"/>
          <p:cNvSpPr txBox="1">
            <a:spLocks noChangeArrowheads="1"/>
          </p:cNvSpPr>
          <p:nvPr userDrawn="1"/>
        </p:nvSpPr>
        <p:spPr bwMode="auto">
          <a:xfrm>
            <a:off x="2080959" y="7182130"/>
            <a:ext cx="23131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1236126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8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ⓒ 2020 Hanwha Systems/ICT. All rights reserved 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" y="7175896"/>
            <a:ext cx="1410717" cy="185645"/>
          </a:xfrm>
          <a:prstGeom prst="rect">
            <a:avLst/>
          </a:prstGeom>
        </p:spPr>
      </p:pic>
      <p:sp>
        <p:nvSpPr>
          <p:cNvPr id="11" name="Rectangle 15"/>
          <p:cNvSpPr>
            <a:spLocks noChangeArrowheads="1"/>
          </p:cNvSpPr>
          <p:nvPr userDrawn="1"/>
        </p:nvSpPr>
        <p:spPr bwMode="auto">
          <a:xfrm>
            <a:off x="961665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910127" latinLnBrk="0">
              <a:defRPr/>
            </a:pPr>
            <a:r>
              <a:rPr lang="en-US" altLang="ko-KR" sz="800" kern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fld id="{212C3769-E4A2-4B9E-9272-6BE5FA27782E}" type="slidenum">
              <a:rPr lang="en-US" altLang="ko-KR" sz="800" kern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defTabSz="910127" latinLnBrk="0">
                <a:defRPr/>
              </a:pPr>
              <a:t>‹#›</a:t>
            </a:fld>
            <a:endParaRPr lang="en-US" altLang="ko-KR" sz="800" kern="0" dirty="0">
              <a:ln>
                <a:solidFill>
                  <a:srgbClr val="FF0000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64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4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" y="518"/>
            <a:ext cx="10691813" cy="7559157"/>
            <a:chOff x="-142240" y="518"/>
            <a:chExt cx="10691813" cy="75591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519"/>
              <a:ext cx="10691813" cy="7558636"/>
            </a:xfrm>
            <a:prstGeom prst="rect">
              <a:avLst/>
            </a:prstGeom>
            <a:effectLst/>
          </p:spPr>
        </p:pic>
        <p:sp>
          <p:nvSpPr>
            <p:cNvPr id="4" name="직사각형 3"/>
            <p:cNvSpPr/>
            <p:nvPr/>
          </p:nvSpPr>
          <p:spPr>
            <a:xfrm>
              <a:off x="-142240" y="518"/>
              <a:ext cx="3385571" cy="755915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17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-1" y="519"/>
            <a:ext cx="10691814" cy="7558637"/>
            <a:chOff x="-1" y="519"/>
            <a:chExt cx="10691814" cy="7558637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9"/>
              <a:ext cx="10691813" cy="7558636"/>
            </a:xfrm>
            <a:prstGeom prst="rect">
              <a:avLst/>
            </a:prstGeom>
            <a:effectLst/>
          </p:spPr>
        </p:pic>
        <p:sp>
          <p:nvSpPr>
            <p:cNvPr id="4" name="직사각형 3"/>
            <p:cNvSpPr/>
            <p:nvPr userDrawn="1"/>
          </p:nvSpPr>
          <p:spPr>
            <a:xfrm>
              <a:off x="0" y="1187450"/>
              <a:ext cx="3385571" cy="572452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-1" y="519"/>
              <a:ext cx="10691814" cy="1186931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-1" y="6911976"/>
              <a:ext cx="10691814" cy="647180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2330638" y="3089492"/>
              <a:ext cx="1272640" cy="45719"/>
              <a:chOff x="2032000" y="3292692"/>
              <a:chExt cx="1272640" cy="4571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32000" y="3292692"/>
                <a:ext cx="1055758" cy="45719"/>
              </a:xfrm>
              <a:prstGeom prst="rect">
                <a:avLst/>
              </a:prstGeom>
              <a:solidFill>
                <a:srgbClr val="2BA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088640" y="3292692"/>
                <a:ext cx="216000" cy="45719"/>
              </a:xfrm>
              <a:prstGeom prst="rect">
                <a:avLst/>
              </a:prstGeom>
              <a:solidFill>
                <a:srgbClr val="124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091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1" y="-20131"/>
            <a:ext cx="10691813" cy="7381672"/>
            <a:chOff x="-1" y="-20131"/>
            <a:chExt cx="10691813" cy="7381672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9098280" y="591741"/>
              <a:ext cx="999808" cy="30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고객사로고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" name="Text Box 168"/>
            <p:cNvSpPr txBox="1">
              <a:spLocks noChangeArrowheads="1"/>
            </p:cNvSpPr>
            <p:nvPr userDrawn="1"/>
          </p:nvSpPr>
          <p:spPr bwMode="auto">
            <a:xfrm>
              <a:off x="1629855" y="7239974"/>
              <a:ext cx="1734449" cy="115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236126" eaLnBrk="0" fontAlgn="ctr" latinLnBrk="0" hangingPunct="0">
                <a:lnSpc>
                  <a:spcPct val="125000"/>
                </a:lnSpc>
                <a:buFont typeface="Symbol" pitchFamily="18" charset="2"/>
                <a:buNone/>
                <a:defRPr/>
              </a:pPr>
              <a:r>
                <a:rPr lang="en-US" altLang="ko-KR" sz="60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ⓒ 2020 Hanwha Systems/ICT. All rights reserved 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25" y="7235109"/>
              <a:ext cx="960755" cy="126432"/>
            </a:xfrm>
            <a:prstGeom prst="rect">
              <a:avLst/>
            </a:prstGeom>
          </p:spPr>
        </p:pic>
        <p:sp>
          <p:nvSpPr>
            <p:cNvPr id="6" name="양쪽 모서리가 둥근 사각형 5"/>
            <p:cNvSpPr/>
            <p:nvPr userDrawn="1"/>
          </p:nvSpPr>
          <p:spPr>
            <a:xfrm>
              <a:off x="-1" y="-20131"/>
              <a:ext cx="10691813" cy="45719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0">
                  <a:srgbClr val="2BA3B1"/>
                </a:gs>
                <a:gs pos="54800">
                  <a:srgbClr val="29A299"/>
                </a:gs>
                <a:gs pos="100000">
                  <a:srgbClr val="2BB38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텍스트 개체 틀 4"/>
            <p:cNvSpPr txBox="1">
              <a:spLocks/>
            </p:cNvSpPr>
            <p:nvPr userDrawn="1"/>
          </p:nvSpPr>
          <p:spPr>
            <a:xfrm>
              <a:off x="1320905" y="290997"/>
              <a:ext cx="2467928" cy="15388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2020  </a:t>
              </a:r>
              <a:r>
                <a:rPr lang="ko-KR" altLang="en-US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파워포인트 디자인 템플릿</a:t>
              </a:r>
              <a:r>
                <a:rPr lang="en-US" altLang="ko-KR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</a:t>
              </a:r>
              <a:r>
                <a:rPr lang="ko-KR" altLang="en-US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자료명</a:t>
              </a:r>
              <a:r>
                <a:rPr lang="en-US" altLang="ko-KR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</a:p>
          </p:txBody>
        </p:sp>
      </p:grp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950489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marL="0" marR="0" lvl="0" indent="0" algn="ctr" defTabSz="9101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fld id="{212C3769-E4A2-4B9E-9272-6BE5FA27782E}" type="slidenum">
              <a:rPr kumimoji="0" lang="en-US" altLang="ko-KR" sz="800" b="0" i="0" u="none" strike="noStrike" kern="0" cap="none" spc="0" normalizeH="0" baseline="0" noProof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marL="0" marR="0" lvl="0" indent="0" algn="ctr" defTabSz="9101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800" b="0" i="0" u="none" strike="noStrike" kern="0" cap="none" spc="0" normalizeH="0" baseline="0" noProof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6127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12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53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7" r:id="rId2"/>
    <p:sldLayoutId id="2147483708" r:id="rId3"/>
    <p:sldLayoutId id="214748370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75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1" r:id="rId2"/>
    <p:sldLayoutId id="2147483678" r:id="rId3"/>
    <p:sldLayoutId id="2147483692" r:id="rId4"/>
    <p:sldLayoutId id="2147483677" r:id="rId5"/>
    <p:sldLayoutId id="2147483693" r:id="rId6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54">
          <p15:clr>
            <a:srgbClr val="F26B43"/>
          </p15:clr>
        </p15:guide>
        <p15:guide id="2" pos="374">
          <p15:clr>
            <a:srgbClr val="F26B43"/>
          </p15:clr>
        </p15:guide>
        <p15:guide id="3" pos="6361">
          <p15:clr>
            <a:srgbClr val="F26B43"/>
          </p15:clr>
        </p15:guide>
        <p15:guide id="4" orient="horz" pos="567">
          <p15:clr>
            <a:srgbClr val="F26B43"/>
          </p15:clr>
        </p15:guide>
        <p15:guide id="5" orient="horz" pos="1156">
          <p15:clr>
            <a:srgbClr val="F26B43"/>
          </p15:clr>
        </p15:guide>
        <p15:guide id="6" orient="horz" pos="7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jp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5192.pdf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1703.10593.pdf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pdf/1609.04802.pdf" TargetMode="External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jpg"/><Relationship Id="rId11" Type="http://schemas.openxmlformats.org/officeDocument/2006/relationships/image" Target="../media/image78.jpg"/><Relationship Id="rId5" Type="http://schemas.openxmlformats.org/officeDocument/2006/relationships/image" Target="../media/image72.jpg"/><Relationship Id="rId10" Type="http://schemas.openxmlformats.org/officeDocument/2006/relationships/image" Target="../media/image77.jpg"/><Relationship Id="rId4" Type="http://schemas.openxmlformats.org/officeDocument/2006/relationships/image" Target="../media/image71.jpg"/><Relationship Id="rId9" Type="http://schemas.openxmlformats.org/officeDocument/2006/relationships/image" Target="../media/image7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0" Type="http://schemas.microsoft.com/office/2007/relationships/hdphoto" Target="../media/hdphoto2.wdp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hyperlink" Target="https://youtu.be/VOC3huqHrs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kymind.ai/kr/wiki/generative-adversarial-network-ga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53084" y="3128358"/>
            <a:ext cx="7344748" cy="955196"/>
            <a:chOff x="708660" y="2876552"/>
            <a:chExt cx="7344748" cy="955196"/>
          </a:xfrm>
        </p:grpSpPr>
        <p:sp>
          <p:nvSpPr>
            <p:cNvPr id="23" name="텍스트 개체 틀 4"/>
            <p:cNvSpPr txBox="1">
              <a:spLocks/>
            </p:cNvSpPr>
            <p:nvPr/>
          </p:nvSpPr>
          <p:spPr>
            <a:xfrm>
              <a:off x="708660" y="3554749"/>
              <a:ext cx="5220335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18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기술학습조직 </a:t>
              </a:r>
              <a:r>
                <a:rPr lang="en-US" altLang="ko-KR" sz="18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HL1901 </a:t>
              </a:r>
            </a:p>
          </p:txBody>
        </p:sp>
        <p:sp>
          <p:nvSpPr>
            <p:cNvPr id="24" name="텍스트 개체 틀 4"/>
            <p:cNvSpPr txBox="1">
              <a:spLocks/>
            </p:cNvSpPr>
            <p:nvPr/>
          </p:nvSpPr>
          <p:spPr>
            <a:xfrm>
              <a:off x="708660" y="2876552"/>
              <a:ext cx="7344748" cy="61555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4000" cap="all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딥러닝 기술 </a:t>
              </a:r>
              <a:r>
                <a:rPr lang="en-US" altLang="ko-KR" sz="4000" cap="all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 </a:t>
              </a:r>
              <a:r>
                <a:rPr lang="ko-KR" altLang="en-US" sz="4000" cap="all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</a:t>
              </a:r>
              <a:endParaRPr lang="ko-KR" altLang="en-US" sz="4000" cap="all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텍스트 개체 틀 4"/>
          <p:cNvSpPr txBox="1">
            <a:spLocks/>
          </p:cNvSpPr>
          <p:nvPr/>
        </p:nvSpPr>
        <p:spPr>
          <a:xfrm>
            <a:off x="7994553" y="6514578"/>
            <a:ext cx="269726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8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방산사업</a:t>
            </a:r>
            <a:r>
              <a:rPr lang="en-US" altLang="ko-KR" sz="18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8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문현석 대리</a:t>
            </a:r>
            <a:endParaRPr lang="en-US" altLang="ko-KR" sz="180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1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A350A2-AB24-4E39-B0A1-C713D816A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56" y="2847195"/>
            <a:ext cx="7305696" cy="2991745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noFill/>
            <a:miter lim="800000"/>
          </a:ln>
          <a:effectLst/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593725" y="1897909"/>
            <a:ext cx="9859559" cy="763811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말을 얼룩말로 바꾸려면</a:t>
            </a:r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159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07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r="29335"/>
          <a:stretch/>
        </p:blipFill>
        <p:spPr>
          <a:xfrm>
            <a:off x="847725" y="2255368"/>
            <a:ext cx="2324100" cy="332597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833322" y="2255368"/>
            <a:ext cx="5668330" cy="3305893"/>
            <a:chOff x="3833322" y="2255368"/>
            <a:chExt cx="5668330" cy="33058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564" y="2255368"/>
              <a:ext cx="1141088" cy="152306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18"/>
            <a:stretch/>
          </p:blipFill>
          <p:spPr>
            <a:xfrm>
              <a:off x="3833322" y="2255368"/>
              <a:ext cx="1132874" cy="149544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564" y="4038198"/>
              <a:ext cx="1132712" cy="151028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414" y="4038198"/>
              <a:ext cx="1132907" cy="151143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193" y="4038198"/>
              <a:ext cx="1142297" cy="152306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254" y="2255368"/>
              <a:ext cx="1132907" cy="15105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5" t="3684" r="5744" b="6622"/>
            <a:stretch/>
          </p:blipFill>
          <p:spPr>
            <a:xfrm>
              <a:off x="6806873" y="2260837"/>
              <a:ext cx="1150137" cy="1510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16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/>
          <p:cNvSpPr txBox="1">
            <a:spLocks/>
          </p:cNvSpPr>
          <p:nvPr/>
        </p:nvSpPr>
        <p:spPr>
          <a:xfrm>
            <a:off x="292526" y="949695"/>
            <a:ext cx="10160757" cy="487519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주제 선정 후 개인별 온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학습 수행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7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10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최종 산출물 구현</a:t>
            </a:r>
            <a:endParaRPr lang="ko-KR" altLang="en-US" sz="194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34835"/>
              </p:ext>
            </p:extLst>
          </p:nvPr>
        </p:nvGraphicFramePr>
        <p:xfrm>
          <a:off x="449535" y="1822691"/>
          <a:ext cx="9792744" cy="4936870"/>
        </p:xfrm>
        <a:graphic>
          <a:graphicData uri="http://schemas.openxmlformats.org/drawingml/2006/table">
            <a:tbl>
              <a:tblPr/>
              <a:tblGrid>
                <a:gridCol w="1013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859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938">
                <a:tc rowSpan="3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ko-KR" altLang="en-US" sz="13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주요 일정</a:t>
                      </a: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93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11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364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769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</a:t>
                      </a:r>
                      <a:b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</a:t>
                      </a:r>
                      <a:endParaRPr kumimoji="0" lang="ko-KR" altLang="en-US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6769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활동</a:t>
                      </a:r>
                      <a:endParaRPr kumimoji="0" lang="en-US" altLang="ko-KR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6769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과제</a:t>
                      </a:r>
                      <a:b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수행</a:t>
                      </a:r>
                      <a:endParaRPr kumimoji="0" lang="en-US" altLang="ko-KR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426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산출물</a:t>
                      </a:r>
                      <a:endParaRPr kumimoji="0" lang="en-US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lang="ko-KR" altLang="en-US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과제정의서</a:t>
                      </a:r>
                      <a:endParaRPr lang="en-US" altLang="ko-KR" sz="1000" b="1" kern="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kumimoji="0" lang="ko-KR" altLang="en-US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커뮤니티</a:t>
                      </a:r>
                      <a:endParaRPr kumimoji="0" lang="en-US" altLang="ko-KR" sz="1000" b="1" i="0" u="none" strike="noStrike" kern="0" cap="none" spc="-100" normalizeH="0" baseline="0" noProof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kumimoji="0" lang="ko-KR" altLang="en-US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커뮤니티</a:t>
                      </a:r>
                      <a:endParaRPr kumimoji="0" lang="en-US" altLang="ko-KR" sz="1000" b="1" i="0" u="none" strike="noStrike" kern="0" cap="none" spc="-100" normalizeH="0" baseline="0" noProof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kern="0" spc="-100" baseline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b="1" kern="0" spc="-100" baseline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개인별 정리 자료</a:t>
                      </a:r>
                      <a:endParaRPr lang="en-US" altLang="ko-KR" sz="1000" b="1" kern="0" spc="-100" baseline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kern="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b="1" kern="0" spc="-100" baseline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중간점검 제출자료</a:t>
                      </a:r>
                      <a:endParaRPr lang="en-US" altLang="ko-KR" sz="1000" b="1" kern="0" spc="-100" baseline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kern="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</a:t>
                      </a:r>
                      <a:r>
                        <a:rPr lang="en-US" altLang="ko-KR" sz="1000" b="1" kern="0" spc="-100" baseline="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0" spc="-100" baseline="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 산출물</a:t>
                      </a:r>
                      <a:endParaRPr lang="en-US" altLang="ko-KR" sz="1000" b="1" kern="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lang="ko-KR" altLang="en-US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최종보고자료</a:t>
                      </a:r>
                      <a:endParaRPr lang="en-US" altLang="ko-KR" sz="1000" b="1" kern="0" spc="-10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개인별 정리 자료</a:t>
                      </a:r>
                      <a:endParaRPr lang="en-US" altLang="ko-KR" sz="1000" b="1" kern="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481351" y="2226042"/>
            <a:ext cx="8147391" cy="3732926"/>
            <a:chOff x="1481351" y="2226042"/>
            <a:chExt cx="8147391" cy="3732926"/>
          </a:xfrm>
        </p:grpSpPr>
        <p:sp>
          <p:nvSpPr>
            <p:cNvPr id="12" name="이등변 삼각형 11"/>
            <p:cNvSpPr/>
            <p:nvPr/>
          </p:nvSpPr>
          <p:spPr>
            <a:xfrm>
              <a:off x="8420563" y="2226042"/>
              <a:ext cx="154457" cy="1099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Rectangle 64"/>
            <p:cNvSpPr>
              <a:spLocks noChangeArrowheads="1"/>
            </p:cNvSpPr>
            <p:nvPr/>
          </p:nvSpPr>
          <p:spPr bwMode="auto">
            <a:xfrm>
              <a:off x="8247365" y="2361130"/>
              <a:ext cx="500858" cy="290401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최종보고</a:t>
              </a:r>
              <a:endParaRPr kumimoji="1" lang="en-US" altLang="ko-KR" sz="1133" b="1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예선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  <p:sp>
          <p:nvSpPr>
            <p:cNvPr id="14" name="오각형 13"/>
            <p:cNvSpPr/>
            <p:nvPr/>
          </p:nvSpPr>
          <p:spPr bwMode="auto">
            <a:xfrm>
              <a:off x="3014301" y="3250012"/>
              <a:ext cx="1088082" cy="444052"/>
            </a:xfrm>
            <a:prstGeom prst="homePlate">
              <a:avLst>
                <a:gd name="adj" fmla="val 22773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서적 구입 및 학습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오각형 14"/>
            <p:cNvSpPr/>
            <p:nvPr/>
          </p:nvSpPr>
          <p:spPr bwMode="auto">
            <a:xfrm>
              <a:off x="3480623" y="4987574"/>
              <a:ext cx="1750593" cy="971394"/>
            </a:xfrm>
            <a:prstGeom prst="homePlate">
              <a:avLst>
                <a:gd name="adj" fmla="val 2061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개별 실습 과제 수행</a:t>
              </a:r>
              <a:endPara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6054524" y="2228354"/>
              <a:ext cx="154457" cy="10887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Rectangle 64"/>
            <p:cNvSpPr>
              <a:spLocks noChangeArrowheads="1"/>
            </p:cNvSpPr>
            <p:nvPr/>
          </p:nvSpPr>
          <p:spPr bwMode="auto">
            <a:xfrm>
              <a:off x="5881326" y="2358681"/>
              <a:ext cx="500858" cy="14106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중간점검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  <p:sp>
          <p:nvSpPr>
            <p:cNvPr id="19" name="오각형 18"/>
            <p:cNvSpPr/>
            <p:nvPr/>
          </p:nvSpPr>
          <p:spPr bwMode="auto">
            <a:xfrm>
              <a:off x="5391202" y="3827192"/>
              <a:ext cx="614690" cy="971394"/>
            </a:xfrm>
            <a:prstGeom prst="homePlate">
              <a:avLst>
                <a:gd name="adj" fmla="val 24744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971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계획 수립</a:t>
              </a:r>
              <a:endParaRPr lang="en-US" altLang="ko-KR" sz="971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 bwMode="auto">
            <a:xfrm>
              <a:off x="2625701" y="3827192"/>
              <a:ext cx="2663255" cy="971394"/>
            </a:xfrm>
            <a:prstGeom prst="homePlate">
              <a:avLst>
                <a:gd name="adj" fmla="val 19753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 학습 </a:t>
              </a: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</a:p>
            <a:p>
              <a:pPr indent="-99344" algn="ctr" latinLnBrk="0">
                <a:buClr>
                  <a:srgbClr val="336699"/>
                </a:buClr>
              </a:pP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Fast AI </a:t>
              </a: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공유</a:t>
              </a:r>
              <a:endPara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 bwMode="auto">
            <a:xfrm>
              <a:off x="7677511" y="4391531"/>
              <a:ext cx="735017" cy="439507"/>
            </a:xfrm>
            <a:prstGeom prst="homePlate">
              <a:avLst>
                <a:gd name="adj" fmla="val 19753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971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최종보고 준비</a:t>
              </a:r>
              <a:endParaRPr lang="en-US" altLang="ko-KR" sz="971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>
              <a:off x="1662578" y="2229413"/>
              <a:ext cx="154457" cy="10887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Rectangle 64"/>
            <p:cNvSpPr>
              <a:spLocks noChangeArrowheads="1"/>
            </p:cNvSpPr>
            <p:nvPr/>
          </p:nvSpPr>
          <p:spPr bwMode="auto">
            <a:xfrm>
              <a:off x="1489380" y="2359738"/>
              <a:ext cx="500858" cy="14106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주제정의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  <p:sp>
          <p:nvSpPr>
            <p:cNvPr id="25" name="오각형 24"/>
            <p:cNvSpPr/>
            <p:nvPr/>
          </p:nvSpPr>
          <p:spPr bwMode="auto">
            <a:xfrm>
              <a:off x="2018241" y="3827190"/>
              <a:ext cx="466322" cy="971394"/>
            </a:xfrm>
            <a:prstGeom prst="homePlate">
              <a:avLst>
                <a:gd name="adj" fmla="val 22773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방향성</a:t>
              </a:r>
              <a:br>
                <a:rPr lang="en-US" altLang="ko-KR" sz="1079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수립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오각형 25"/>
            <p:cNvSpPr/>
            <p:nvPr/>
          </p:nvSpPr>
          <p:spPr bwMode="auto">
            <a:xfrm>
              <a:off x="2314820" y="2708454"/>
              <a:ext cx="1476682" cy="444052"/>
            </a:xfrm>
            <a:prstGeom prst="homePlate">
              <a:avLst>
                <a:gd name="adj" fmla="val 22773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딥러닝 온라인 강의 수강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오각형 26"/>
            <p:cNvSpPr/>
            <p:nvPr/>
          </p:nvSpPr>
          <p:spPr bwMode="auto">
            <a:xfrm>
              <a:off x="1481351" y="3827280"/>
              <a:ext cx="466322" cy="971394"/>
            </a:xfrm>
            <a:prstGeom prst="homePlate">
              <a:avLst>
                <a:gd name="adj" fmla="val 22773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과제</a:t>
              </a:r>
              <a:endPara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정의서</a:t>
              </a:r>
              <a:endPara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작성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 bwMode="auto">
            <a:xfrm>
              <a:off x="5345908" y="4970281"/>
              <a:ext cx="2564764" cy="971394"/>
            </a:xfrm>
            <a:prstGeom prst="homePlate">
              <a:avLst>
                <a:gd name="adj" fmla="val 2061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t"/>
            <a:lstStyle/>
            <a:p>
              <a:pPr indent="-99344" algn="ctr" latinLnBrk="0">
                <a:buClr>
                  <a:srgbClr val="336699"/>
                </a:buClr>
              </a:pPr>
              <a:endPara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오각형 26">
              <a:extLst>
                <a:ext uri="{FF2B5EF4-FFF2-40B4-BE49-F238E27FC236}">
                  <a16:creationId xmlns:a16="http://schemas.microsoft.com/office/drawing/2014/main" id="{32644A83-FBF3-4B88-BA1C-F8E0F945A946}"/>
                </a:ext>
              </a:extLst>
            </p:cNvPr>
            <p:cNvSpPr/>
            <p:nvPr/>
          </p:nvSpPr>
          <p:spPr bwMode="auto">
            <a:xfrm>
              <a:off x="5035025" y="2708454"/>
              <a:ext cx="1597574" cy="985610"/>
            </a:xfrm>
            <a:prstGeom prst="homePlate">
              <a:avLst>
                <a:gd name="adj" fmla="val 22773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논문분석</a:t>
              </a:r>
              <a:endPara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indent="-99344" algn="ctr" latinLnBrk="0">
                <a:buClr>
                  <a:srgbClr val="336699"/>
                </a:buClr>
              </a:pP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예제 구현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오각형 20">
              <a:extLst>
                <a:ext uri="{FF2B5EF4-FFF2-40B4-BE49-F238E27FC236}">
                  <a16:creationId xmlns:a16="http://schemas.microsoft.com/office/drawing/2014/main" id="{ACC326DF-17C9-4FA1-B0FB-02FD9E240A6D}"/>
                </a:ext>
              </a:extLst>
            </p:cNvPr>
            <p:cNvSpPr/>
            <p:nvPr/>
          </p:nvSpPr>
          <p:spPr bwMode="auto">
            <a:xfrm>
              <a:off x="6108137" y="3827192"/>
              <a:ext cx="1619619" cy="531887"/>
            </a:xfrm>
            <a:prstGeom prst="homePlate">
              <a:avLst>
                <a:gd name="adj" fmla="val 19753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 진척 </a:t>
              </a: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이슈  공유</a:t>
              </a:r>
              <a:endPara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CCA4C09-7FCB-472D-87B7-3C7388E04888}"/>
                </a:ext>
              </a:extLst>
            </p:cNvPr>
            <p:cNvGrpSpPr/>
            <p:nvPr/>
          </p:nvGrpSpPr>
          <p:grpSpPr>
            <a:xfrm>
              <a:off x="6598187" y="5018072"/>
              <a:ext cx="936153" cy="897447"/>
              <a:chOff x="6038270" y="2202262"/>
              <a:chExt cx="2402393" cy="2178876"/>
            </a:xfrm>
            <a:solidFill>
              <a:schemeClr val="bg1">
                <a:lumMod val="65000"/>
              </a:schemeClr>
            </a:solidFill>
          </p:grpSpPr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0FDB1332-220B-46D2-A036-4DABD597DB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17083" y="2202262"/>
                <a:ext cx="2000063" cy="923870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indent="-99344" algn="ctr" latinLnBrk="0">
                  <a:buClr>
                    <a:srgbClr val="336699"/>
                  </a:buClr>
                </a:pPr>
                <a:endParaRPr lang="ko-KR" altLang="en-US" sz="863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37">
                <a:extLst>
                  <a:ext uri="{FF2B5EF4-FFF2-40B4-BE49-F238E27FC236}">
                    <a16:creationId xmlns:a16="http://schemas.microsoft.com/office/drawing/2014/main" id="{CE147E60-0B77-41B6-89DD-E48F96548A9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38270" y="3016856"/>
                <a:ext cx="1571241" cy="1311299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indent="-99344" algn="ctr" latinLnBrk="0">
                  <a:buClr>
                    <a:srgbClr val="336699"/>
                  </a:buClr>
                </a:pPr>
                <a:endParaRPr lang="ko-KR" altLang="en-US" sz="863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38">
                <a:extLst>
                  <a:ext uri="{FF2B5EF4-FFF2-40B4-BE49-F238E27FC236}">
                    <a16:creationId xmlns:a16="http://schemas.microsoft.com/office/drawing/2014/main" id="{5B3EA3F8-D542-4008-A21D-943989032C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419108" y="2616182"/>
                <a:ext cx="1021555" cy="1764956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indent="-99344" algn="ctr" latinLnBrk="0">
                  <a:buClr>
                    <a:srgbClr val="336699"/>
                  </a:buClr>
                </a:pPr>
                <a:endParaRPr lang="ko-KR" altLang="en-US" sz="863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0F2050-1EE0-44CF-B876-D8226C47716C}"/>
                </a:ext>
              </a:extLst>
            </p:cNvPr>
            <p:cNvSpPr txBox="1"/>
            <p:nvPr/>
          </p:nvSpPr>
          <p:spPr>
            <a:xfrm>
              <a:off x="6855752" y="5056256"/>
              <a:ext cx="523147" cy="22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63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88307F-8051-4FE5-989B-4FE339FE2FD4}"/>
                </a:ext>
              </a:extLst>
            </p:cNvPr>
            <p:cNvSpPr txBox="1"/>
            <p:nvPr/>
          </p:nvSpPr>
          <p:spPr>
            <a:xfrm>
              <a:off x="7275631" y="5392555"/>
              <a:ext cx="185060" cy="357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63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1D7D15-242F-41F8-AD3D-5E04A14F8FF9}"/>
                </a:ext>
              </a:extLst>
            </p:cNvPr>
            <p:cNvSpPr txBox="1"/>
            <p:nvPr/>
          </p:nvSpPr>
          <p:spPr>
            <a:xfrm>
              <a:off x="6661189" y="5628935"/>
              <a:ext cx="554870" cy="22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63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피드백</a:t>
              </a:r>
            </a:p>
          </p:txBody>
        </p:sp>
        <p:sp>
          <p:nvSpPr>
            <p:cNvPr id="46" name="오각형 12">
              <a:extLst>
                <a:ext uri="{FF2B5EF4-FFF2-40B4-BE49-F238E27FC236}">
                  <a16:creationId xmlns:a16="http://schemas.microsoft.com/office/drawing/2014/main" id="{7840D0DD-3ED8-493C-96BD-CD35247C9132}"/>
                </a:ext>
              </a:extLst>
            </p:cNvPr>
            <p:cNvSpPr/>
            <p:nvPr/>
          </p:nvSpPr>
          <p:spPr bwMode="auto">
            <a:xfrm>
              <a:off x="5501347" y="5068580"/>
              <a:ext cx="896154" cy="774795"/>
            </a:xfrm>
            <a:prstGeom prst="homePlate">
              <a:avLst>
                <a:gd name="adj" fmla="val 2061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과제지정 </a:t>
              </a: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</a:p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사전준비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오각형 11">
              <a:extLst>
                <a:ext uri="{FF2B5EF4-FFF2-40B4-BE49-F238E27FC236}">
                  <a16:creationId xmlns:a16="http://schemas.microsoft.com/office/drawing/2014/main" id="{E6FB3C6B-9259-4981-9607-1A8DF60C6B9D}"/>
                </a:ext>
              </a:extLst>
            </p:cNvPr>
            <p:cNvSpPr/>
            <p:nvPr/>
          </p:nvSpPr>
          <p:spPr bwMode="auto">
            <a:xfrm>
              <a:off x="4165925" y="2708454"/>
              <a:ext cx="791381" cy="985610"/>
            </a:xfrm>
            <a:prstGeom prst="homePlate">
              <a:avLst>
                <a:gd name="adj" fmla="val 22773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Youtube, Github</a:t>
              </a:r>
            </a:p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 학습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오각형 26">
              <a:extLst>
                <a:ext uri="{FF2B5EF4-FFF2-40B4-BE49-F238E27FC236}">
                  <a16:creationId xmlns:a16="http://schemas.microsoft.com/office/drawing/2014/main" id="{422AD0E8-ACDE-4972-AF98-63AA3DD7947F}"/>
                </a:ext>
              </a:extLst>
            </p:cNvPr>
            <p:cNvSpPr/>
            <p:nvPr/>
          </p:nvSpPr>
          <p:spPr bwMode="auto">
            <a:xfrm>
              <a:off x="6762455" y="2713000"/>
              <a:ext cx="2866287" cy="439507"/>
            </a:xfrm>
            <a:prstGeom prst="homePlate">
              <a:avLst>
                <a:gd name="adj" fmla="val 22773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</a:t>
              </a: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내용 정리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>
              <a:off x="9201938" y="2235543"/>
              <a:ext cx="154457" cy="1099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Rectangle 64"/>
            <p:cNvSpPr>
              <a:spLocks noChangeArrowheads="1"/>
            </p:cNvSpPr>
            <p:nvPr/>
          </p:nvSpPr>
          <p:spPr bwMode="auto">
            <a:xfrm>
              <a:off x="9028740" y="2359614"/>
              <a:ext cx="500858" cy="290401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최종보고</a:t>
              </a:r>
              <a:endParaRPr kumimoji="1" lang="en-US" altLang="ko-KR" sz="1133" b="1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본선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42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703620" y="3382716"/>
            <a:ext cx="1946430" cy="2269852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사전조사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학습일정</a:t>
            </a:r>
            <a:endParaRPr lang="en-US" altLang="ko-KR" sz="2000" spc="-7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사전학습</a:t>
            </a:r>
            <a:endParaRPr lang="en-US" altLang="ko-KR" sz="2000" spc="-7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US" altLang="ko-KR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Basic GAN </a:t>
            </a: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학습</a:t>
            </a:r>
            <a:endParaRPr lang="en-US" altLang="ko-KR" sz="2000" spc="-7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심화학습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345677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+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694665" y="2361971"/>
            <a:ext cx="507600" cy="738664"/>
            <a:chOff x="1714332" y="2361971"/>
            <a:chExt cx="507600" cy="738664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1573" y="2361971"/>
              <a:ext cx="450086" cy="73866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II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616470" y="2565687"/>
            <a:ext cx="1822305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활동내역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67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사전조사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3901467811"/>
              </p:ext>
            </p:extLst>
          </p:nvPr>
        </p:nvGraphicFramePr>
        <p:xfrm>
          <a:off x="1155699" y="1520328"/>
          <a:ext cx="7999317" cy="4689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6443490" y="4178936"/>
            <a:ext cx="252320" cy="255006"/>
            <a:chOff x="14831262" y="13876180"/>
            <a:chExt cx="282288" cy="285293"/>
          </a:xfrm>
          <a:solidFill>
            <a:srgbClr val="FE6500"/>
          </a:solidFill>
        </p:grpSpPr>
        <p:sp>
          <p:nvSpPr>
            <p:cNvPr id="15" name="Freeform 1370"/>
            <p:cNvSpPr>
              <a:spLocks noEditPoints="1"/>
            </p:cNvSpPr>
            <p:nvPr/>
          </p:nvSpPr>
          <p:spPr bwMode="auto">
            <a:xfrm>
              <a:off x="14885317" y="13924231"/>
              <a:ext cx="174176" cy="180183"/>
            </a:xfrm>
            <a:custGeom>
              <a:avLst/>
              <a:gdLst>
                <a:gd name="T0" fmla="*/ 25 w 51"/>
                <a:gd name="T1" fmla="*/ 52 h 52"/>
                <a:gd name="T2" fmla="*/ 0 w 51"/>
                <a:gd name="T3" fmla="*/ 26 h 52"/>
                <a:gd name="T4" fmla="*/ 25 w 51"/>
                <a:gd name="T5" fmla="*/ 0 h 52"/>
                <a:gd name="T6" fmla="*/ 51 w 51"/>
                <a:gd name="T7" fmla="*/ 26 h 52"/>
                <a:gd name="T8" fmla="*/ 25 w 51"/>
                <a:gd name="T9" fmla="*/ 52 h 52"/>
                <a:gd name="T10" fmla="*/ 25 w 51"/>
                <a:gd name="T11" fmla="*/ 3 h 52"/>
                <a:gd name="T12" fmla="*/ 2 w 51"/>
                <a:gd name="T13" fmla="*/ 26 h 52"/>
                <a:gd name="T14" fmla="*/ 25 w 51"/>
                <a:gd name="T15" fmla="*/ 50 h 52"/>
                <a:gd name="T16" fmla="*/ 49 w 51"/>
                <a:gd name="T17" fmla="*/ 26 h 52"/>
                <a:gd name="T18" fmla="*/ 25 w 51"/>
                <a:gd name="T1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2">
                  <a:moveTo>
                    <a:pt x="25" y="52"/>
                  </a:move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2"/>
                    <a:pt x="25" y="52"/>
                  </a:cubicBezTo>
                  <a:close/>
                  <a:moveTo>
                    <a:pt x="25" y="3"/>
                  </a:moveTo>
                  <a:cubicBezTo>
                    <a:pt x="12" y="3"/>
                    <a:pt x="2" y="13"/>
                    <a:pt x="2" y="26"/>
                  </a:cubicBezTo>
                  <a:cubicBezTo>
                    <a:pt x="2" y="39"/>
                    <a:pt x="12" y="50"/>
                    <a:pt x="25" y="50"/>
                  </a:cubicBezTo>
                  <a:cubicBezTo>
                    <a:pt x="38" y="50"/>
                    <a:pt x="49" y="39"/>
                    <a:pt x="49" y="26"/>
                  </a:cubicBezTo>
                  <a:cubicBezTo>
                    <a:pt x="49" y="13"/>
                    <a:pt x="38" y="3"/>
                    <a:pt x="25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" name="Freeform 1371"/>
            <p:cNvSpPr>
              <a:spLocks/>
            </p:cNvSpPr>
            <p:nvPr/>
          </p:nvSpPr>
          <p:spPr bwMode="auto">
            <a:xfrm>
              <a:off x="14966401" y="13876180"/>
              <a:ext cx="12012" cy="39042"/>
            </a:xfrm>
            <a:custGeom>
              <a:avLst/>
              <a:gdLst>
                <a:gd name="T0" fmla="*/ 1 w 3"/>
                <a:gd name="T1" fmla="*/ 11 h 11"/>
                <a:gd name="T2" fmla="*/ 0 w 3"/>
                <a:gd name="T3" fmla="*/ 10 h 11"/>
                <a:gd name="T4" fmla="*/ 0 w 3"/>
                <a:gd name="T5" fmla="*/ 1 h 11"/>
                <a:gd name="T6" fmla="*/ 1 w 3"/>
                <a:gd name="T7" fmla="*/ 0 h 11"/>
                <a:gd name="T8" fmla="*/ 3 w 3"/>
                <a:gd name="T9" fmla="*/ 1 h 11"/>
                <a:gd name="T10" fmla="*/ 3 w 3"/>
                <a:gd name="T11" fmla="*/ 10 h 11"/>
                <a:gd name="T12" fmla="*/ 1 w 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1" y="11"/>
                  </a:moveTo>
                  <a:cubicBezTo>
                    <a:pt x="1" y="11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1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1372"/>
            <p:cNvSpPr>
              <a:spLocks/>
            </p:cNvSpPr>
            <p:nvPr/>
          </p:nvSpPr>
          <p:spPr bwMode="auto">
            <a:xfrm>
              <a:off x="14966401" y="14119429"/>
              <a:ext cx="12012" cy="42044"/>
            </a:xfrm>
            <a:custGeom>
              <a:avLst/>
              <a:gdLst>
                <a:gd name="T0" fmla="*/ 1 w 3"/>
                <a:gd name="T1" fmla="*/ 12 h 12"/>
                <a:gd name="T2" fmla="*/ 0 w 3"/>
                <a:gd name="T3" fmla="*/ 10 h 12"/>
                <a:gd name="T4" fmla="*/ 0 w 3"/>
                <a:gd name="T5" fmla="*/ 1 h 12"/>
                <a:gd name="T6" fmla="*/ 1 w 3"/>
                <a:gd name="T7" fmla="*/ 0 h 12"/>
                <a:gd name="T8" fmla="*/ 3 w 3"/>
                <a:gd name="T9" fmla="*/ 1 h 12"/>
                <a:gd name="T10" fmla="*/ 3 w 3"/>
                <a:gd name="T11" fmla="*/ 10 h 12"/>
                <a:gd name="T12" fmla="*/ 1 w 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1373"/>
            <p:cNvSpPr>
              <a:spLocks/>
            </p:cNvSpPr>
            <p:nvPr/>
          </p:nvSpPr>
          <p:spPr bwMode="auto">
            <a:xfrm>
              <a:off x="15044481" y="13915223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0 w 9"/>
                <a:gd name="T3" fmla="*/ 9 h 9"/>
                <a:gd name="T4" fmla="*/ 0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1374"/>
            <p:cNvSpPr>
              <a:spLocks/>
            </p:cNvSpPr>
            <p:nvPr/>
          </p:nvSpPr>
          <p:spPr bwMode="auto">
            <a:xfrm>
              <a:off x="14870302" y="14089402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1 w 9"/>
                <a:gd name="T3" fmla="*/ 9 h 9"/>
                <a:gd name="T4" fmla="*/ 1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1375"/>
            <p:cNvSpPr>
              <a:spLocks/>
            </p:cNvSpPr>
            <p:nvPr/>
          </p:nvSpPr>
          <p:spPr bwMode="auto">
            <a:xfrm>
              <a:off x="15074508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1376"/>
            <p:cNvSpPr>
              <a:spLocks/>
            </p:cNvSpPr>
            <p:nvPr/>
          </p:nvSpPr>
          <p:spPr bwMode="auto">
            <a:xfrm>
              <a:off x="14831262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0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1377"/>
            <p:cNvSpPr>
              <a:spLocks/>
            </p:cNvSpPr>
            <p:nvPr/>
          </p:nvSpPr>
          <p:spPr bwMode="auto">
            <a:xfrm>
              <a:off x="15044481" y="14089402"/>
              <a:ext cx="30031" cy="30031"/>
            </a:xfrm>
            <a:custGeom>
              <a:avLst/>
              <a:gdLst>
                <a:gd name="T0" fmla="*/ 7 w 9"/>
                <a:gd name="T1" fmla="*/ 9 h 9"/>
                <a:gd name="T2" fmla="*/ 7 w 9"/>
                <a:gd name="T3" fmla="*/ 9 h 9"/>
                <a:gd name="T4" fmla="*/ 0 w 9"/>
                <a:gd name="T5" fmla="*/ 2 h 9"/>
                <a:gd name="T6" fmla="*/ 0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7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8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1378"/>
            <p:cNvSpPr>
              <a:spLocks/>
            </p:cNvSpPr>
            <p:nvPr/>
          </p:nvSpPr>
          <p:spPr bwMode="auto">
            <a:xfrm>
              <a:off x="14870302" y="13915223"/>
              <a:ext cx="30031" cy="30031"/>
            </a:xfrm>
            <a:custGeom>
              <a:avLst/>
              <a:gdLst>
                <a:gd name="T0" fmla="*/ 8 w 9"/>
                <a:gd name="T1" fmla="*/ 9 h 9"/>
                <a:gd name="T2" fmla="*/ 7 w 9"/>
                <a:gd name="T3" fmla="*/ 9 h 9"/>
                <a:gd name="T4" fmla="*/ 1 w 9"/>
                <a:gd name="T5" fmla="*/ 2 h 9"/>
                <a:gd name="T6" fmla="*/ 1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8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8"/>
                    <a:pt x="9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228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사전조사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193509311"/>
              </p:ext>
            </p:extLst>
          </p:nvPr>
        </p:nvGraphicFramePr>
        <p:xfrm>
          <a:off x="1155700" y="1520328"/>
          <a:ext cx="7999316" cy="4689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8345129" y="3316934"/>
            <a:ext cx="252320" cy="260378"/>
            <a:chOff x="14119536" y="6897054"/>
            <a:chExt cx="282288" cy="291302"/>
          </a:xfrm>
          <a:solidFill>
            <a:srgbClr val="FE6500"/>
          </a:solidFill>
        </p:grpSpPr>
        <p:sp>
          <p:nvSpPr>
            <p:cNvPr id="14" name="Freeform 1256"/>
            <p:cNvSpPr>
              <a:spLocks noEditPoints="1"/>
            </p:cNvSpPr>
            <p:nvPr/>
          </p:nvSpPr>
          <p:spPr bwMode="auto">
            <a:xfrm>
              <a:off x="14119536" y="6897054"/>
              <a:ext cx="282288" cy="168171"/>
            </a:xfrm>
            <a:custGeom>
              <a:avLst/>
              <a:gdLst>
                <a:gd name="T0" fmla="*/ 61 w 82"/>
                <a:gd name="T1" fmla="*/ 11 h 48"/>
                <a:gd name="T2" fmla="*/ 57 w 82"/>
                <a:gd name="T3" fmla="*/ 11 h 48"/>
                <a:gd name="T4" fmla="*/ 38 w 82"/>
                <a:gd name="T5" fmla="*/ 0 h 48"/>
                <a:gd name="T6" fmla="*/ 18 w 82"/>
                <a:gd name="T7" fmla="*/ 17 h 48"/>
                <a:gd name="T8" fmla="*/ 16 w 82"/>
                <a:gd name="T9" fmla="*/ 17 h 48"/>
                <a:gd name="T10" fmla="*/ 0 w 82"/>
                <a:gd name="T11" fmla="*/ 33 h 48"/>
                <a:gd name="T12" fmla="*/ 5 w 82"/>
                <a:gd name="T13" fmla="*/ 48 h 48"/>
                <a:gd name="T14" fmla="*/ 6 w 82"/>
                <a:gd name="T15" fmla="*/ 48 h 48"/>
                <a:gd name="T16" fmla="*/ 77 w 82"/>
                <a:gd name="T17" fmla="*/ 48 h 48"/>
                <a:gd name="T18" fmla="*/ 78 w 82"/>
                <a:gd name="T19" fmla="*/ 48 h 48"/>
                <a:gd name="T20" fmla="*/ 82 w 82"/>
                <a:gd name="T21" fmla="*/ 32 h 48"/>
                <a:gd name="T22" fmla="*/ 61 w 82"/>
                <a:gd name="T23" fmla="*/ 11 h 48"/>
                <a:gd name="T24" fmla="*/ 76 w 82"/>
                <a:gd name="T25" fmla="*/ 46 h 48"/>
                <a:gd name="T26" fmla="*/ 6 w 82"/>
                <a:gd name="T27" fmla="*/ 46 h 48"/>
                <a:gd name="T28" fmla="*/ 3 w 82"/>
                <a:gd name="T29" fmla="*/ 33 h 48"/>
                <a:gd name="T30" fmla="*/ 16 w 82"/>
                <a:gd name="T31" fmla="*/ 19 h 48"/>
                <a:gd name="T32" fmla="*/ 18 w 82"/>
                <a:gd name="T33" fmla="*/ 19 h 48"/>
                <a:gd name="T34" fmla="*/ 20 w 82"/>
                <a:gd name="T35" fmla="*/ 18 h 48"/>
                <a:gd name="T36" fmla="*/ 38 w 82"/>
                <a:gd name="T37" fmla="*/ 3 h 48"/>
                <a:gd name="T38" fmla="*/ 55 w 82"/>
                <a:gd name="T39" fmla="*/ 13 h 48"/>
                <a:gd name="T40" fmla="*/ 56 w 82"/>
                <a:gd name="T41" fmla="*/ 14 h 48"/>
                <a:gd name="T42" fmla="*/ 61 w 82"/>
                <a:gd name="T43" fmla="*/ 13 h 48"/>
                <a:gd name="T44" fmla="*/ 79 w 82"/>
                <a:gd name="T45" fmla="*/ 32 h 48"/>
                <a:gd name="T46" fmla="*/ 76 w 82"/>
                <a:gd name="T4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48">
                  <a:moveTo>
                    <a:pt x="61" y="11"/>
                  </a:moveTo>
                  <a:cubicBezTo>
                    <a:pt x="59" y="11"/>
                    <a:pt x="58" y="11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2" y="45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1"/>
                    <a:pt x="61" y="11"/>
                  </a:cubicBezTo>
                  <a:close/>
                  <a:moveTo>
                    <a:pt x="7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9"/>
                    <a:pt x="16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2" y="7"/>
                    <a:pt x="55" y="13"/>
                  </a:cubicBezTo>
                  <a:cubicBezTo>
                    <a:pt x="55" y="13"/>
                    <a:pt x="56" y="14"/>
                    <a:pt x="56" y="14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6"/>
                    <a:pt x="78" y="43"/>
                    <a:pt x="76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1257"/>
            <p:cNvSpPr>
              <a:spLocks/>
            </p:cNvSpPr>
            <p:nvPr/>
          </p:nvSpPr>
          <p:spPr bwMode="auto">
            <a:xfrm>
              <a:off x="14257676" y="7074239"/>
              <a:ext cx="6006" cy="114117"/>
            </a:xfrm>
            <a:custGeom>
              <a:avLst/>
              <a:gdLst>
                <a:gd name="T0" fmla="*/ 1 w 2"/>
                <a:gd name="T1" fmla="*/ 0 h 33"/>
                <a:gd name="T2" fmla="*/ 0 w 2"/>
                <a:gd name="T3" fmla="*/ 1 h 33"/>
                <a:gd name="T4" fmla="*/ 0 w 2"/>
                <a:gd name="T5" fmla="*/ 32 h 33"/>
                <a:gd name="T6" fmla="*/ 1 w 2"/>
                <a:gd name="T7" fmla="*/ 33 h 33"/>
                <a:gd name="T8" fmla="*/ 2 w 2"/>
                <a:gd name="T9" fmla="*/ 32 h 33"/>
                <a:gd name="T10" fmla="*/ 2 w 2"/>
                <a:gd name="T11" fmla="*/ 1 h 33"/>
                <a:gd name="T12" fmla="*/ 1 w 2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3"/>
                    <a:pt x="1" y="33"/>
                  </a:cubicBezTo>
                  <a:cubicBezTo>
                    <a:pt x="2" y="33"/>
                    <a:pt x="2" y="32"/>
                    <a:pt x="2" y="3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" name="Freeform 1258"/>
            <p:cNvSpPr>
              <a:spLocks/>
            </p:cNvSpPr>
            <p:nvPr/>
          </p:nvSpPr>
          <p:spPr bwMode="auto">
            <a:xfrm>
              <a:off x="14221640" y="7110272"/>
              <a:ext cx="9009" cy="45048"/>
            </a:xfrm>
            <a:custGeom>
              <a:avLst/>
              <a:gdLst>
                <a:gd name="T0" fmla="*/ 1 w 2"/>
                <a:gd name="T1" fmla="*/ 0 h 13"/>
                <a:gd name="T2" fmla="*/ 0 w 2"/>
                <a:gd name="T3" fmla="*/ 1 h 13"/>
                <a:gd name="T4" fmla="*/ 0 w 2"/>
                <a:gd name="T5" fmla="*/ 11 h 13"/>
                <a:gd name="T6" fmla="*/ 1 w 2"/>
                <a:gd name="T7" fmla="*/ 13 h 13"/>
                <a:gd name="T8" fmla="*/ 2 w 2"/>
                <a:gd name="T9" fmla="*/ 11 h 13"/>
                <a:gd name="T10" fmla="*/ 2 w 2"/>
                <a:gd name="T11" fmla="*/ 1 h 13"/>
                <a:gd name="T12" fmla="*/ 1 w 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" y="13"/>
                    <a:pt x="2" y="12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1259"/>
            <p:cNvSpPr>
              <a:spLocks/>
            </p:cNvSpPr>
            <p:nvPr/>
          </p:nvSpPr>
          <p:spPr bwMode="auto">
            <a:xfrm>
              <a:off x="14287709" y="7074239"/>
              <a:ext cx="12012" cy="42044"/>
            </a:xfrm>
            <a:custGeom>
              <a:avLst/>
              <a:gdLst>
                <a:gd name="T0" fmla="*/ 1 w 3"/>
                <a:gd name="T1" fmla="*/ 0 h 12"/>
                <a:gd name="T2" fmla="*/ 0 w 3"/>
                <a:gd name="T3" fmla="*/ 1 h 12"/>
                <a:gd name="T4" fmla="*/ 0 w 3"/>
                <a:gd name="T5" fmla="*/ 11 h 12"/>
                <a:gd name="T6" fmla="*/ 1 w 3"/>
                <a:gd name="T7" fmla="*/ 12 h 12"/>
                <a:gd name="T8" fmla="*/ 3 w 3"/>
                <a:gd name="T9" fmla="*/ 11 h 12"/>
                <a:gd name="T10" fmla="*/ 3 w 3"/>
                <a:gd name="T11" fmla="*/ 1 h 12"/>
                <a:gd name="T12" fmla="*/ 1 w 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2" y="12"/>
                    <a:pt x="3" y="11"/>
                    <a:pt x="3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1260"/>
            <p:cNvSpPr>
              <a:spLocks/>
            </p:cNvSpPr>
            <p:nvPr/>
          </p:nvSpPr>
          <p:spPr bwMode="auto">
            <a:xfrm>
              <a:off x="14179597" y="7074239"/>
              <a:ext cx="12012" cy="81082"/>
            </a:xfrm>
            <a:custGeom>
              <a:avLst/>
              <a:gdLst>
                <a:gd name="T0" fmla="*/ 1 w 3"/>
                <a:gd name="T1" fmla="*/ 0 h 23"/>
                <a:gd name="T2" fmla="*/ 0 w 3"/>
                <a:gd name="T3" fmla="*/ 1 h 23"/>
                <a:gd name="T4" fmla="*/ 0 w 3"/>
                <a:gd name="T5" fmla="*/ 21 h 23"/>
                <a:gd name="T6" fmla="*/ 1 w 3"/>
                <a:gd name="T7" fmla="*/ 23 h 23"/>
                <a:gd name="T8" fmla="*/ 3 w 3"/>
                <a:gd name="T9" fmla="*/ 21 h 23"/>
                <a:gd name="T10" fmla="*/ 3 w 3"/>
                <a:gd name="T11" fmla="*/ 1 h 23"/>
                <a:gd name="T12" fmla="*/ 1 w 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" y="23"/>
                    <a:pt x="3" y="22"/>
                    <a:pt x="3" y="2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1261"/>
            <p:cNvSpPr>
              <a:spLocks/>
            </p:cNvSpPr>
            <p:nvPr/>
          </p:nvSpPr>
          <p:spPr bwMode="auto">
            <a:xfrm>
              <a:off x="14329749" y="7074239"/>
              <a:ext cx="12012" cy="69074"/>
            </a:xfrm>
            <a:custGeom>
              <a:avLst/>
              <a:gdLst>
                <a:gd name="T0" fmla="*/ 2 w 3"/>
                <a:gd name="T1" fmla="*/ 0 h 20"/>
                <a:gd name="T2" fmla="*/ 0 w 3"/>
                <a:gd name="T3" fmla="*/ 1 h 20"/>
                <a:gd name="T4" fmla="*/ 0 w 3"/>
                <a:gd name="T5" fmla="*/ 19 h 20"/>
                <a:gd name="T6" fmla="*/ 2 w 3"/>
                <a:gd name="T7" fmla="*/ 20 h 20"/>
                <a:gd name="T8" fmla="*/ 3 w 3"/>
                <a:gd name="T9" fmla="*/ 19 h 20"/>
                <a:gd name="T10" fmla="*/ 3 w 3"/>
                <a:gd name="T11" fmla="*/ 1 h 20"/>
                <a:gd name="T12" fmla="*/ 2 w 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0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3" y="19"/>
                    <a:pt x="3" y="1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38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32143164"/>
              </p:ext>
            </p:extLst>
          </p:nvPr>
        </p:nvGraphicFramePr>
        <p:xfrm>
          <a:off x="593725" y="2357610"/>
          <a:ext cx="9491890" cy="373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75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A3B52B-8A70-4F50-9014-F22A8CD0A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448608"/>
              </p:ext>
            </p:extLst>
          </p:nvPr>
        </p:nvGraphicFramePr>
        <p:xfrm>
          <a:off x="449536" y="1822689"/>
          <a:ext cx="9870463" cy="5143678"/>
        </p:xfrm>
        <a:graphic>
          <a:graphicData uri="http://schemas.openxmlformats.org/drawingml/2006/table">
            <a:tbl>
              <a:tblPr/>
              <a:tblGrid>
                <a:gridCol w="1607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2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2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2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9060">
                <a:tc rowSpan="3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ko-KR" altLang="en-US" sz="1300" b="1" kern="1200" spc="-10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주요 </a:t>
                      </a:r>
                      <a:r>
                        <a:rPr kumimoji="1" lang="ko-KR" altLang="en-US" sz="13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일정</a:t>
                      </a: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408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</a:t>
                      </a:r>
                      <a:r>
                        <a:rPr kumimoji="1" lang="ko-KR" altLang="en-US" sz="1200" b="1" kern="1200" spc="-10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870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2170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</a:t>
                      </a:r>
                      <a:b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</a:t>
                      </a:r>
                      <a:endParaRPr kumimoji="0" lang="ko-KR" altLang="en-US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2170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활동</a:t>
                      </a:r>
                      <a:endParaRPr kumimoji="0" lang="en-US" altLang="ko-KR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오각형 11">
            <a:extLst>
              <a:ext uri="{FF2B5EF4-FFF2-40B4-BE49-F238E27FC236}">
                <a16:creationId xmlns:a16="http://schemas.microsoft.com/office/drawing/2014/main" id="{3CDB3E16-5345-471A-BF68-9F2665C55C64}"/>
              </a:ext>
            </a:extLst>
          </p:cNvPr>
          <p:cNvSpPr/>
          <p:nvPr/>
        </p:nvSpPr>
        <p:spPr bwMode="auto">
          <a:xfrm>
            <a:off x="4495856" y="3562189"/>
            <a:ext cx="1580887" cy="1279631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서적  구입 및 학습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오각형 20">
            <a:extLst>
              <a:ext uri="{FF2B5EF4-FFF2-40B4-BE49-F238E27FC236}">
                <a16:creationId xmlns:a16="http://schemas.microsoft.com/office/drawing/2014/main" id="{C6781E72-3244-49DC-9190-FC39B7E09227}"/>
              </a:ext>
            </a:extLst>
          </p:cNvPr>
          <p:cNvSpPr/>
          <p:nvPr/>
        </p:nvSpPr>
        <p:spPr bwMode="auto">
          <a:xfrm>
            <a:off x="4405710" y="5131112"/>
            <a:ext cx="5758845" cy="1638984"/>
          </a:xfrm>
          <a:prstGeom prst="homePlate">
            <a:avLst>
              <a:gd name="adj" fmla="val 1975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정기모임</a:t>
            </a: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학습 </a:t>
            </a: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 공유</a:t>
            </a: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F2410E-F8B1-47E0-B0AE-D0FD7F820F68}"/>
              </a:ext>
            </a:extLst>
          </p:cNvPr>
          <p:cNvGrpSpPr/>
          <p:nvPr/>
        </p:nvGrpSpPr>
        <p:grpSpPr>
          <a:xfrm>
            <a:off x="2625349" y="2577134"/>
            <a:ext cx="500858" cy="271389"/>
            <a:chOff x="6181693" y="3479969"/>
            <a:chExt cx="464047" cy="395775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186FE25-9C6A-45C6-A0D4-1D6EADC78A00}"/>
                </a:ext>
              </a:extLst>
            </p:cNvPr>
            <p:cNvSpPr/>
            <p:nvPr/>
          </p:nvSpPr>
          <p:spPr>
            <a:xfrm>
              <a:off x="6342162" y="3479969"/>
              <a:ext cx="143105" cy="15877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8D0EC32E-A5B3-43C1-8E71-27B40D9EB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693" y="3670026"/>
              <a:ext cx="464047" cy="205718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주제정의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</p:grpSp>
      <p:sp>
        <p:nvSpPr>
          <p:cNvPr id="12" name="오각형 26">
            <a:extLst>
              <a:ext uri="{FF2B5EF4-FFF2-40B4-BE49-F238E27FC236}">
                <a16:creationId xmlns:a16="http://schemas.microsoft.com/office/drawing/2014/main" id="{0D60D308-84F9-4A29-9F9D-72AAB0DFE2BF}"/>
              </a:ext>
            </a:extLst>
          </p:cNvPr>
          <p:cNvSpPr/>
          <p:nvPr/>
        </p:nvSpPr>
        <p:spPr bwMode="auto">
          <a:xfrm>
            <a:off x="3564530" y="3006413"/>
            <a:ext cx="1936817" cy="444052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온라인 강의 수강</a:t>
            </a: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오각형 26">
            <a:extLst>
              <a:ext uri="{FF2B5EF4-FFF2-40B4-BE49-F238E27FC236}">
                <a16:creationId xmlns:a16="http://schemas.microsoft.com/office/drawing/2014/main" id="{5A0C4158-F5C6-4D74-9291-231B0CAE576A}"/>
              </a:ext>
            </a:extLst>
          </p:cNvPr>
          <p:cNvSpPr/>
          <p:nvPr/>
        </p:nvSpPr>
        <p:spPr bwMode="auto">
          <a:xfrm>
            <a:off x="7904970" y="3005868"/>
            <a:ext cx="2259585" cy="1726611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논문분석 </a:t>
            </a:r>
            <a:r>
              <a:rPr lang="en-US" altLang="ko-KR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예제 구현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각형 11">
            <a:extLst>
              <a:ext uri="{FF2B5EF4-FFF2-40B4-BE49-F238E27FC236}">
                <a16:creationId xmlns:a16="http://schemas.microsoft.com/office/drawing/2014/main" id="{F5784124-BDDB-4A6E-9851-38FF95EB86CF}"/>
              </a:ext>
            </a:extLst>
          </p:cNvPr>
          <p:cNvSpPr/>
          <p:nvPr/>
        </p:nvSpPr>
        <p:spPr bwMode="auto">
          <a:xfrm>
            <a:off x="6233292" y="3023342"/>
            <a:ext cx="1417942" cy="1726611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en-US" altLang="ko-KR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Youtube, Github</a:t>
            </a: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학습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446894-73ED-4AA2-A337-25C656D3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835" y="4068862"/>
            <a:ext cx="465101" cy="721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5C4279-BF8E-473E-B72B-734DF5F9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87" y="3670905"/>
            <a:ext cx="1355949" cy="113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8F40B5-9BD3-4435-9972-6C6AC65B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034" y="4083354"/>
            <a:ext cx="558815" cy="72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오각형 25">
            <a:extLst>
              <a:ext uri="{FF2B5EF4-FFF2-40B4-BE49-F238E27FC236}">
                <a16:creationId xmlns:a16="http://schemas.microsoft.com/office/drawing/2014/main" id="{1601BCF4-1E33-4D70-AA44-20E9654AB1FE}"/>
              </a:ext>
            </a:extLst>
          </p:cNvPr>
          <p:cNvSpPr/>
          <p:nvPr/>
        </p:nvSpPr>
        <p:spPr bwMode="auto">
          <a:xfrm>
            <a:off x="2913145" y="5174592"/>
            <a:ext cx="749069" cy="1632298"/>
          </a:xfrm>
          <a:prstGeom prst="homePlate">
            <a:avLst>
              <a:gd name="adj" fmla="val 2277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방향성</a:t>
            </a:r>
            <a:br>
              <a: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수립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오각형 27">
            <a:extLst>
              <a:ext uri="{FF2B5EF4-FFF2-40B4-BE49-F238E27FC236}">
                <a16:creationId xmlns:a16="http://schemas.microsoft.com/office/drawing/2014/main" id="{5EFB3F21-B37A-4637-AD90-18E3EA46E1D9}"/>
              </a:ext>
            </a:extLst>
          </p:cNvPr>
          <p:cNvSpPr/>
          <p:nvPr/>
        </p:nvSpPr>
        <p:spPr bwMode="auto">
          <a:xfrm>
            <a:off x="2120639" y="5181275"/>
            <a:ext cx="749069" cy="1632300"/>
          </a:xfrm>
          <a:prstGeom prst="homePlate">
            <a:avLst>
              <a:gd name="adj" fmla="val 2277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</a:t>
            </a:r>
            <a:endParaRPr lang="en-US" altLang="ko-KR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정의서</a:t>
            </a:r>
            <a:endParaRPr lang="en-US" altLang="ko-KR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2CC000-C688-4207-850C-2AC5FE327A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345" b="18138"/>
          <a:stretch/>
        </p:blipFill>
        <p:spPr>
          <a:xfrm>
            <a:off x="6337927" y="3733981"/>
            <a:ext cx="1050633" cy="66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1CF073-187C-47FA-A98E-2ADB0F859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591" y="5419483"/>
            <a:ext cx="1250652" cy="1102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0D0C9CA-9FE2-4A7A-BA22-5F86397C7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4869" y="3779363"/>
            <a:ext cx="1106894" cy="782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4E11FD2-98F4-436A-86B8-936A199A58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9438"/>
          <a:stretch/>
        </p:blipFill>
        <p:spPr>
          <a:xfrm>
            <a:off x="8087577" y="3509433"/>
            <a:ext cx="1106895" cy="88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9BA3-8196-4CDC-9071-38621DBEF0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2919" y="5385435"/>
            <a:ext cx="1499655" cy="1126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그룹 25"/>
          <p:cNvGrpSpPr/>
          <p:nvPr/>
        </p:nvGrpSpPr>
        <p:grpSpPr>
          <a:xfrm>
            <a:off x="2311129" y="1153406"/>
            <a:ext cx="8053595" cy="654633"/>
            <a:chOff x="2311129" y="1153406"/>
            <a:chExt cx="8053595" cy="65463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11"/>
            <a:srcRect t="5299" r="3388" b="8741"/>
            <a:stretch/>
          </p:blipFill>
          <p:spPr>
            <a:xfrm>
              <a:off x="2311129" y="1159739"/>
              <a:ext cx="8053595" cy="59501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026436" y="1438707"/>
              <a:ext cx="157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Step1</a:t>
              </a:r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62019" y="1317511"/>
              <a:ext cx="157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rgbClr val="EF8D4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Step2</a:t>
              </a: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35165" y="1153406"/>
              <a:ext cx="157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rgbClr val="EB6E1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Step3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96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altLang="ko-KR" sz="194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STEP1. </a:t>
            </a:r>
            <a:r>
              <a:rPr lang="ko-KR" altLang="en-US" sz="194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 </a:t>
            </a:r>
            <a:r>
              <a:rPr lang="en-US" altLang="ko-KR" sz="194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Hplus </a:t>
            </a:r>
            <a:r>
              <a:rPr lang="ko-KR" altLang="en-US" sz="194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통한 정보공유 및 사전학습</a:t>
            </a:r>
            <a:r>
              <a:rPr lang="en-US" altLang="ko-KR" sz="194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94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905871" y="1897876"/>
            <a:ext cx="4902063" cy="420369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4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defTabSz="1007943" latinLnBrk="0">
              <a:spcAft>
                <a:spcPts val="300"/>
              </a:spcAft>
            </a:pP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강의 공유 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905871" y="2318247"/>
            <a:ext cx="4902063" cy="103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89354" y="2402955"/>
            <a:ext cx="2562144" cy="866904"/>
          </a:xfrm>
          <a:prstGeom prst="rect">
            <a:avLst/>
          </a:prstGeom>
        </p:spPr>
        <p:txBody>
          <a:bodyPr wrap="square" lIns="108000" anchor="ctr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 </a:t>
            </a:r>
            <a:r>
              <a:rPr lang="ko-KR" altLang="en-US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신경망</a:t>
            </a:r>
            <a:endParaRPr lang="en-US" altLang="ko-KR" sz="1400" spc="-5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 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49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사전 학습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0480357C-E0B5-4640-AACB-69A2D458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57" y="1941048"/>
            <a:ext cx="1614526" cy="1352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57" name="Picture 10" descr="관련 이미지">
            <a:extLst>
              <a:ext uri="{FF2B5EF4-FFF2-40B4-BE49-F238E27FC236}">
                <a16:creationId xmlns:a16="http://schemas.microsoft.com/office/drawing/2014/main" id="{5C4D703D-357E-4217-A8BB-1DFD525AA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39" y="3896144"/>
            <a:ext cx="763159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EAD05C6-CA30-43B6-8B50-3234C48589C5}"/>
              </a:ext>
            </a:extLst>
          </p:cNvPr>
          <p:cNvSpPr/>
          <p:nvPr/>
        </p:nvSpPr>
        <p:spPr>
          <a:xfrm>
            <a:off x="807070" y="2541092"/>
            <a:ext cx="2589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07943" latinLnBrk="0">
              <a:spcAft>
                <a:spcPts val="300"/>
              </a:spcAft>
            </a:pPr>
            <a:r>
              <a:rPr lang="en-US" altLang="ko-KR" sz="24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GAN</a:t>
            </a:r>
            <a:r>
              <a:rPr lang="ko-KR" altLang="en-US" sz="24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知 커뮤니티 </a:t>
            </a:r>
            <a:r>
              <a:rPr lang="en-US" altLang="ko-KR" sz="2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A525C78-74F2-4986-93B8-240F8979B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24" y="3156294"/>
            <a:ext cx="2852863" cy="2516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F312503-3CE8-42F6-8952-C192DD35532A}"/>
              </a:ext>
            </a:extLst>
          </p:cNvPr>
          <p:cNvSpPr/>
          <p:nvPr/>
        </p:nvSpPr>
        <p:spPr>
          <a:xfrm>
            <a:off x="4901040" y="5572248"/>
            <a:ext cx="4902063" cy="420369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4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defTabSz="1007943" latinLnBrk="0">
              <a:spcAft>
                <a:spcPts val="300"/>
              </a:spcAft>
            </a:pP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</a:t>
            </a:r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공유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641E77-705C-494C-A90F-4F8BE5C71038}"/>
              </a:ext>
            </a:extLst>
          </p:cNvPr>
          <p:cNvSpPr/>
          <p:nvPr/>
        </p:nvSpPr>
        <p:spPr>
          <a:xfrm>
            <a:off x="4901040" y="5992619"/>
            <a:ext cx="4902063" cy="103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2D4262-925D-4D92-A51A-759055D4C09F}"/>
              </a:ext>
            </a:extLst>
          </p:cNvPr>
          <p:cNvSpPr/>
          <p:nvPr/>
        </p:nvSpPr>
        <p:spPr>
          <a:xfrm>
            <a:off x="5384523" y="6077327"/>
            <a:ext cx="2562144" cy="866904"/>
          </a:xfrm>
          <a:prstGeom prst="rect">
            <a:avLst/>
          </a:prstGeom>
        </p:spPr>
        <p:txBody>
          <a:bodyPr wrap="square" lIns="108000" anchor="ctr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</a:t>
            </a:r>
            <a:r>
              <a:rPr lang="en-US" altLang="ko-KR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자료</a:t>
            </a:r>
            <a:endParaRPr lang="en-US" altLang="ko-KR" sz="1400" spc="-5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참고사이트 </a:t>
            </a:r>
            <a:r>
              <a:rPr lang="en-US" altLang="ko-KR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endParaRPr lang="ko-KR" altLang="en-US" sz="1400" spc="-5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4" name="Picture 2" descr="https://chhplus.hanwha.com/upload_chhplus/2019/05/20190527_110839495_25998.png">
            <a:extLst>
              <a:ext uri="{FF2B5EF4-FFF2-40B4-BE49-F238E27FC236}">
                <a16:creationId xmlns:a16="http://schemas.microsoft.com/office/drawing/2014/main" id="{186220B4-8F96-4437-8E21-7D7F6DC37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33174" r="32192" b="511"/>
          <a:stretch/>
        </p:blipFill>
        <p:spPr bwMode="auto">
          <a:xfrm>
            <a:off x="8116919" y="5626024"/>
            <a:ext cx="1626533" cy="129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9EB9956-D38B-49D3-9B87-F43D6779FEF2}"/>
              </a:ext>
            </a:extLst>
          </p:cNvPr>
          <p:cNvSpPr/>
          <p:nvPr/>
        </p:nvSpPr>
        <p:spPr>
          <a:xfrm>
            <a:off x="4901040" y="3735062"/>
            <a:ext cx="4902063" cy="420369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4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defTabSz="1007943" latinLnBrk="0">
              <a:spcAft>
                <a:spcPts val="300"/>
              </a:spcAft>
            </a:pP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</a:t>
            </a:r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 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사용법공유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FC3F05E-36BE-4F0E-B991-89FDE671D5EB}"/>
              </a:ext>
            </a:extLst>
          </p:cNvPr>
          <p:cNvSpPr/>
          <p:nvPr/>
        </p:nvSpPr>
        <p:spPr>
          <a:xfrm>
            <a:off x="4901040" y="4155433"/>
            <a:ext cx="4902063" cy="103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9A940F-54E8-4A28-8119-6E9B1C3EDC1D}"/>
              </a:ext>
            </a:extLst>
          </p:cNvPr>
          <p:cNvSpPr/>
          <p:nvPr/>
        </p:nvSpPr>
        <p:spPr>
          <a:xfrm>
            <a:off x="5384523" y="4240141"/>
            <a:ext cx="2562144" cy="866904"/>
          </a:xfrm>
          <a:prstGeom prst="rect">
            <a:avLst/>
          </a:prstGeom>
        </p:spPr>
        <p:txBody>
          <a:bodyPr wrap="square" lIns="108000" anchor="ctr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drive mount </a:t>
            </a:r>
            <a:r>
              <a:rPr lang="ko-KR" altLang="en-US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Dataset </a:t>
            </a:r>
            <a:r>
              <a:rPr lang="ko-KR" altLang="en-US" sz="1400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설정</a:t>
            </a:r>
            <a:endParaRPr lang="en-US" altLang="ko-KR" sz="1400" spc="-5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97D9834-3F63-4E1F-BA14-97B8084230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249" b="45162"/>
          <a:stretch/>
        </p:blipFill>
        <p:spPr>
          <a:xfrm>
            <a:off x="8128926" y="3797684"/>
            <a:ext cx="1614526" cy="1270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75803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Basic GAN </a:t>
              </a: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AEE3C53-DC51-4CDA-8BC1-63D58F91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2" y="3015223"/>
            <a:ext cx="2020564" cy="2617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화살표: 오른쪽 52">
            <a:extLst>
              <a:ext uri="{FF2B5EF4-FFF2-40B4-BE49-F238E27FC236}">
                <a16:creationId xmlns:a16="http://schemas.microsoft.com/office/drawing/2014/main" id="{854CF76C-2486-4342-983B-4C4B192CFAA2}"/>
              </a:ext>
            </a:extLst>
          </p:cNvPr>
          <p:cNvSpPr/>
          <p:nvPr/>
        </p:nvSpPr>
        <p:spPr>
          <a:xfrm>
            <a:off x="2905985" y="3725155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D524304-9307-4DF3-83B4-A502C286B9B4}"/>
              </a:ext>
            </a:extLst>
          </p:cNvPr>
          <p:cNvGrpSpPr/>
          <p:nvPr/>
        </p:nvGrpSpPr>
        <p:grpSpPr>
          <a:xfrm>
            <a:off x="3558342" y="2303153"/>
            <a:ext cx="6335113" cy="1778622"/>
            <a:chOff x="3368824" y="2942454"/>
            <a:chExt cx="5919514" cy="16619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2338572-D379-4B2B-9B4E-77BAFDADBB30}"/>
                </a:ext>
              </a:extLst>
            </p:cNvPr>
            <p:cNvGrpSpPr/>
            <p:nvPr/>
          </p:nvGrpSpPr>
          <p:grpSpPr>
            <a:xfrm>
              <a:off x="3368824" y="3212976"/>
              <a:ext cx="5919514" cy="1391418"/>
              <a:chOff x="3252276" y="1706963"/>
              <a:chExt cx="5919514" cy="1391418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3948AD90-C777-4507-8837-81B5005EA4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4" t="3812" r="4083" b="5436"/>
              <a:stretch/>
            </p:blipFill>
            <p:spPr>
              <a:xfrm>
                <a:off x="5313040" y="1711363"/>
                <a:ext cx="1797986" cy="1387018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BF8A79D-E07B-4591-A1E7-3E9AEB372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2276" y="1706963"/>
                <a:ext cx="1854064" cy="1390548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F366BE6-8FE4-42CC-9447-22A62AD09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726" y="1706963"/>
                <a:ext cx="1854064" cy="1391418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02B776-E16E-46F3-B258-4C3C50630E48}"/>
                </a:ext>
              </a:extLst>
            </p:cNvPr>
            <p:cNvSpPr txBox="1"/>
            <p:nvPr/>
          </p:nvSpPr>
          <p:spPr>
            <a:xfrm>
              <a:off x="4147156" y="2942454"/>
              <a:ext cx="454991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2AEE4C-7742-49A4-AA82-6923D4B1AB65}"/>
                </a:ext>
              </a:extLst>
            </p:cNvPr>
            <p:cNvSpPr txBox="1"/>
            <p:nvPr/>
          </p:nvSpPr>
          <p:spPr>
            <a:xfrm>
              <a:off x="8109225" y="2955774"/>
              <a:ext cx="721925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output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AC45CE-0B23-485F-886E-EFCCB05E6618}"/>
                </a:ext>
              </a:extLst>
            </p:cNvPr>
            <p:cNvSpPr txBox="1"/>
            <p:nvPr/>
          </p:nvSpPr>
          <p:spPr>
            <a:xfrm>
              <a:off x="6079299" y="2955774"/>
              <a:ext cx="644393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Gogh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F5910DA-711B-4A1A-A344-BBCB8717E780}"/>
              </a:ext>
            </a:extLst>
          </p:cNvPr>
          <p:cNvGrpSpPr/>
          <p:nvPr/>
        </p:nvGrpSpPr>
        <p:grpSpPr>
          <a:xfrm>
            <a:off x="6909990" y="4314635"/>
            <a:ext cx="2983465" cy="1681487"/>
            <a:chOff x="3394469" y="3308148"/>
            <a:chExt cx="2614462" cy="147351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8EA8BB5-D630-4617-92AA-92C8DFAE4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4469" y="3548911"/>
              <a:ext cx="1232753" cy="123275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484985A-4F65-4D4E-B06B-8E7C49A5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252" y="3542869"/>
              <a:ext cx="1220679" cy="122067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7546A4-3361-4AF1-A1D7-32AA6B7091BC}"/>
                </a:ext>
              </a:extLst>
            </p:cNvPr>
            <p:cNvSpPr txBox="1"/>
            <p:nvPr/>
          </p:nvSpPr>
          <p:spPr>
            <a:xfrm>
              <a:off x="3743855" y="3313224"/>
              <a:ext cx="454991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EE3A08-F1A3-4771-8B58-3ACBCF57A581}"/>
                </a:ext>
              </a:extLst>
            </p:cNvPr>
            <p:cNvSpPr txBox="1"/>
            <p:nvPr/>
          </p:nvSpPr>
          <p:spPr>
            <a:xfrm>
              <a:off x="5168517" y="3308148"/>
              <a:ext cx="429347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fake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D0A4173-9494-4A35-95AD-2B34A6F4717B}"/>
              </a:ext>
            </a:extLst>
          </p:cNvPr>
          <p:cNvGrpSpPr/>
          <p:nvPr/>
        </p:nvGrpSpPr>
        <p:grpSpPr>
          <a:xfrm>
            <a:off x="3572694" y="4325406"/>
            <a:ext cx="3024966" cy="1670717"/>
            <a:chOff x="6598337" y="3293057"/>
            <a:chExt cx="2650830" cy="146407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2148164-DC4B-493F-80A0-0B5D4B5E1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3" t="1654" r="1580" b="5280"/>
            <a:stretch/>
          </p:blipFill>
          <p:spPr>
            <a:xfrm>
              <a:off x="8002981" y="3542498"/>
              <a:ext cx="1246186" cy="1214637"/>
            </a:xfrm>
            <a:prstGeom prst="rect">
              <a:avLst/>
            </a:prstGeom>
          </p:spPr>
        </p:pic>
        <p:pic>
          <p:nvPicPr>
            <p:cNvPr id="40" name="Picture 2" descr="mnist에 대한 이미지 검색결과">
              <a:extLst>
                <a:ext uri="{FF2B5EF4-FFF2-40B4-BE49-F238E27FC236}">
                  <a16:creationId xmlns:a16="http://schemas.microsoft.com/office/drawing/2014/main" id="{02FADFAE-FC62-4882-8A26-334246AEB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8337" y="3548912"/>
              <a:ext cx="1210669" cy="120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30303D-1DB7-4141-ABC2-BA6ADAB17A47}"/>
                </a:ext>
              </a:extLst>
            </p:cNvPr>
            <p:cNvSpPr txBox="1"/>
            <p:nvPr/>
          </p:nvSpPr>
          <p:spPr>
            <a:xfrm>
              <a:off x="7067864" y="3293057"/>
              <a:ext cx="454991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DE243E-DAC2-4BED-98F7-6065CF491DB0}"/>
                </a:ext>
              </a:extLst>
            </p:cNvPr>
            <p:cNvSpPr txBox="1"/>
            <p:nvPr/>
          </p:nvSpPr>
          <p:spPr>
            <a:xfrm>
              <a:off x="8476652" y="3309730"/>
              <a:ext cx="429347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fake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3" name="덧셈 기호 6">
            <a:extLst>
              <a:ext uri="{FF2B5EF4-FFF2-40B4-BE49-F238E27FC236}">
                <a16:creationId xmlns:a16="http://schemas.microsoft.com/office/drawing/2014/main" id="{EAF35D67-66F3-44CE-B5BF-5C6D0816CB60}"/>
              </a:ext>
            </a:extLst>
          </p:cNvPr>
          <p:cNvSpPr/>
          <p:nvPr/>
        </p:nvSpPr>
        <p:spPr>
          <a:xfrm>
            <a:off x="5579067" y="3235796"/>
            <a:ext cx="137046" cy="15544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등호 10">
            <a:extLst>
              <a:ext uri="{FF2B5EF4-FFF2-40B4-BE49-F238E27FC236}">
                <a16:creationId xmlns:a16="http://schemas.microsoft.com/office/drawing/2014/main" id="{0A2D0061-3D7B-409B-AFD6-12453F8CEF02}"/>
              </a:ext>
            </a:extLst>
          </p:cNvPr>
          <p:cNvSpPr/>
          <p:nvPr/>
        </p:nvSpPr>
        <p:spPr>
          <a:xfrm>
            <a:off x="7688009" y="3235796"/>
            <a:ext cx="191405" cy="155440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FFCCCDF1-1D95-4547-9014-4F6304F7D1A3}"/>
              </a:ext>
            </a:extLst>
          </p:cNvPr>
          <p:cNvSpPr txBox="1">
            <a:spLocks/>
          </p:cNvSpPr>
          <p:nvPr/>
        </p:nvSpPr>
        <p:spPr>
          <a:xfrm>
            <a:off x="609043" y="1254371"/>
            <a:ext cx="9696486" cy="654765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서적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IT Academy, Youtube 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강좌 활용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AE3BC8-A014-4270-8559-79A3E740105A}"/>
              </a:ext>
            </a:extLst>
          </p:cNvPr>
          <p:cNvSpPr/>
          <p:nvPr/>
        </p:nvSpPr>
        <p:spPr>
          <a:xfrm>
            <a:off x="3400710" y="1883304"/>
            <a:ext cx="2648398" cy="276462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Neural Style Transfer</a:t>
            </a:r>
            <a:endParaRPr lang="ko-KR" altLang="en-US" sz="151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3A86C5-0384-484C-ADEF-8E3BCF37358F}"/>
              </a:ext>
            </a:extLst>
          </p:cNvPr>
          <p:cNvSpPr/>
          <p:nvPr/>
        </p:nvSpPr>
        <p:spPr>
          <a:xfrm>
            <a:off x="3400709" y="2159766"/>
            <a:ext cx="6622521" cy="2034498"/>
          </a:xfrm>
          <a:prstGeom prst="rect">
            <a:avLst/>
          </a:prstGeom>
          <a:noFill/>
          <a:ln w="38100" cap="sq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377C95-959A-4616-AFC6-170ECD7C9B83}"/>
              </a:ext>
            </a:extLst>
          </p:cNvPr>
          <p:cNvSpPr/>
          <p:nvPr/>
        </p:nvSpPr>
        <p:spPr>
          <a:xfrm>
            <a:off x="7374832" y="6258403"/>
            <a:ext cx="2648398" cy="276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Basic GAN</a:t>
            </a:r>
            <a:endParaRPr lang="ko-KR" altLang="en-US" sz="151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286A9B-CA9B-4533-B68F-6CAC73A4D5C0}"/>
              </a:ext>
            </a:extLst>
          </p:cNvPr>
          <p:cNvSpPr/>
          <p:nvPr/>
        </p:nvSpPr>
        <p:spPr>
          <a:xfrm>
            <a:off x="3400709" y="4293291"/>
            <a:ext cx="6622521" cy="1945486"/>
          </a:xfrm>
          <a:prstGeom prst="rect">
            <a:avLst/>
          </a:prstGeom>
          <a:noFill/>
          <a:ln w="38100" cap="sq">
            <a:solidFill>
              <a:schemeClr val="accent5">
                <a:lumMod val="60000"/>
                <a:lumOff val="40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0B9572-61E4-43A8-97CE-5E939E7778A8}"/>
              </a:ext>
            </a:extLst>
          </p:cNvPr>
          <p:cNvSpPr/>
          <p:nvPr/>
        </p:nvSpPr>
        <p:spPr>
          <a:xfrm rot="19800000">
            <a:off x="8785055" y="3505712"/>
            <a:ext cx="1146496" cy="41436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B050"/>
                </a:solidFill>
              </a:rPr>
              <a:t>Good</a:t>
            </a:r>
            <a:endParaRPr lang="ko-KR" altLang="en-US" b="1">
              <a:solidFill>
                <a:srgbClr val="00B05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5DFDF7-4522-4FF3-B3FE-878BBE4CBE35}"/>
              </a:ext>
            </a:extLst>
          </p:cNvPr>
          <p:cNvSpPr/>
          <p:nvPr/>
        </p:nvSpPr>
        <p:spPr>
          <a:xfrm rot="19800000">
            <a:off x="5484077" y="5444217"/>
            <a:ext cx="1146496" cy="41436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B050"/>
                </a:solidFill>
              </a:rPr>
              <a:t>Good</a:t>
            </a:r>
            <a:endParaRPr lang="ko-KR" altLang="en-US" b="1">
              <a:solidFill>
                <a:srgbClr val="00B05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CDF82B0-2E0B-4C3E-80AC-BAF0B7762A26}"/>
              </a:ext>
            </a:extLst>
          </p:cNvPr>
          <p:cNvSpPr/>
          <p:nvPr/>
        </p:nvSpPr>
        <p:spPr>
          <a:xfrm rot="19800000">
            <a:off x="8785056" y="5451198"/>
            <a:ext cx="1146496" cy="41436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FFFF00"/>
                </a:solidFill>
              </a:rPr>
              <a:t>SOSO</a:t>
            </a:r>
            <a:endParaRPr lang="ko-KR" altLang="en-US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4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04499" y="2541281"/>
            <a:ext cx="507600" cy="507600"/>
            <a:chOff x="105436" y="2773272"/>
            <a:chExt cx="507600" cy="507600"/>
          </a:xfrm>
        </p:grpSpPr>
        <p:sp>
          <p:nvSpPr>
            <p:cNvPr id="6" name="타원 5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304499" y="3269416"/>
            <a:ext cx="507600" cy="507600"/>
            <a:chOff x="105436" y="2773272"/>
            <a:chExt cx="507600" cy="507600"/>
          </a:xfrm>
        </p:grpSpPr>
        <p:sp>
          <p:nvSpPr>
            <p:cNvPr id="9" name="타원 8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04499" y="3997550"/>
            <a:ext cx="507600" cy="507600"/>
            <a:chOff x="105436" y="2773272"/>
            <a:chExt cx="507600" cy="507600"/>
          </a:xfrm>
        </p:grpSpPr>
        <p:sp>
          <p:nvSpPr>
            <p:cNvPr id="12" name="타원 11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304499" y="4725685"/>
            <a:ext cx="507600" cy="507600"/>
            <a:chOff x="105436" y="2773272"/>
            <a:chExt cx="507600" cy="507600"/>
          </a:xfrm>
        </p:grpSpPr>
        <p:sp>
          <p:nvSpPr>
            <p:cNvPr id="16" name="타원 15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304500" y="5453821"/>
            <a:ext cx="507600" cy="507600"/>
            <a:chOff x="105436" y="2773272"/>
            <a:chExt cx="507600" cy="507600"/>
          </a:xfrm>
        </p:grpSpPr>
        <p:sp>
          <p:nvSpPr>
            <p:cNvPr id="20" name="타원 19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003603" y="2361970"/>
            <a:ext cx="1982915" cy="369331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과제 소개 및 일정 </a:t>
            </a:r>
            <a:endParaRPr lang="en-US" altLang="ko-KR" sz="2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활동 내역</a:t>
            </a:r>
            <a:endParaRPr lang="en-US" altLang="ko-KR" sz="2400" spc="-7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산출물 소개</a:t>
            </a:r>
            <a:endParaRPr lang="en-US" altLang="ko-KR" sz="2400" spc="-7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마치며</a:t>
            </a: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/>
              <a:t>Appendix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38085" y="2361971"/>
            <a:ext cx="270908" cy="369331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III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IV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+</a:t>
            </a:r>
            <a:endParaRPr lang="en-US" altLang="ko-KR" sz="2400" b="1" spc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3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ADC370-0DC6-4157-8DA3-E762F97FF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472" y="4583165"/>
            <a:ext cx="2758679" cy="199661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77122"/>
              <a:ext cx="5220335" cy="39857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altLang="ko-KR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Basic GAN </a:t>
              </a: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</a:t>
              </a:r>
              <a:endPara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51CEA5CF-14CA-4538-83F6-12324F7FA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469"/>
          <a:stretch/>
        </p:blipFill>
        <p:spPr>
          <a:xfrm>
            <a:off x="609044" y="1914553"/>
            <a:ext cx="2879467" cy="255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softEdge rad="12700"/>
          </a:effectLst>
        </p:spPr>
      </p:pic>
      <p:sp>
        <p:nvSpPr>
          <p:cNvPr id="21" name="화살표: 오른쪽 52">
            <a:extLst>
              <a:ext uri="{FF2B5EF4-FFF2-40B4-BE49-F238E27FC236}">
                <a16:creationId xmlns:a16="http://schemas.microsoft.com/office/drawing/2014/main" id="{45E61104-4060-49DD-8E2D-DDAB3DF9720A}"/>
              </a:ext>
            </a:extLst>
          </p:cNvPr>
          <p:cNvSpPr/>
          <p:nvPr/>
        </p:nvSpPr>
        <p:spPr>
          <a:xfrm>
            <a:off x="3814407" y="2594512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44A659-3FAB-4784-87BB-6CBDDC353547}"/>
              </a:ext>
            </a:extLst>
          </p:cNvPr>
          <p:cNvGrpSpPr/>
          <p:nvPr/>
        </p:nvGrpSpPr>
        <p:grpSpPr>
          <a:xfrm>
            <a:off x="4469754" y="2156000"/>
            <a:ext cx="5835775" cy="2043012"/>
            <a:chOff x="4304928" y="3000848"/>
            <a:chExt cx="4128386" cy="144528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F21103-3850-44C5-A7EA-F86F499D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4928" y="3212976"/>
              <a:ext cx="4128386" cy="123315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B20522-CEDA-4CC5-B526-F4C270CDC093}"/>
                </a:ext>
              </a:extLst>
            </p:cNvPr>
            <p:cNvSpPr txBox="1"/>
            <p:nvPr/>
          </p:nvSpPr>
          <p:spPr>
            <a:xfrm>
              <a:off x="7708687" y="3000848"/>
              <a:ext cx="454991" cy="1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358E58-8842-4139-9D77-CFD176E2A8D8}"/>
                </a:ext>
              </a:extLst>
            </p:cNvPr>
            <p:cNvSpPr txBox="1"/>
            <p:nvPr/>
          </p:nvSpPr>
          <p:spPr>
            <a:xfrm>
              <a:off x="4682766" y="3000848"/>
              <a:ext cx="454991" cy="1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7EB52F-C98B-45DF-B2AC-BC0F05E7194E}"/>
                </a:ext>
              </a:extLst>
            </p:cNvPr>
            <p:cNvSpPr txBox="1"/>
            <p:nvPr/>
          </p:nvSpPr>
          <p:spPr>
            <a:xfrm>
              <a:off x="6077637" y="3000848"/>
              <a:ext cx="721925" cy="1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prediction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2F53812-70BE-400E-AD5B-52089B4B63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0" r="3780"/>
          <a:stretch/>
        </p:blipFill>
        <p:spPr>
          <a:xfrm>
            <a:off x="609043" y="4809710"/>
            <a:ext cx="2863748" cy="1923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softEdge rad="12700"/>
          </a:effectLst>
        </p:spPr>
      </p:pic>
      <p:sp>
        <p:nvSpPr>
          <p:cNvPr id="28" name="화살표: 오른쪽 52">
            <a:extLst>
              <a:ext uri="{FF2B5EF4-FFF2-40B4-BE49-F238E27FC236}">
                <a16:creationId xmlns:a16="http://schemas.microsoft.com/office/drawing/2014/main" id="{C5AE8CDB-5E8B-4415-AF9A-9CC0728EF567}"/>
              </a:ext>
            </a:extLst>
          </p:cNvPr>
          <p:cNvSpPr/>
          <p:nvPr/>
        </p:nvSpPr>
        <p:spPr>
          <a:xfrm>
            <a:off x="3814406" y="5101080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2B6CE1BC-27F0-4F69-8734-BAA292125016}"/>
              </a:ext>
            </a:extLst>
          </p:cNvPr>
          <p:cNvSpPr txBox="1">
            <a:spLocks/>
          </p:cNvSpPr>
          <p:nvPr/>
        </p:nvSpPr>
        <p:spPr>
          <a:xfrm>
            <a:off x="609043" y="1254371"/>
            <a:ext cx="9696486" cy="654765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서적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IT Academy, Youtube 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강좌 및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0959ED-DEB7-4DA1-B56D-9580E60635BF}"/>
              </a:ext>
            </a:extLst>
          </p:cNvPr>
          <p:cNvSpPr/>
          <p:nvPr/>
        </p:nvSpPr>
        <p:spPr>
          <a:xfrm>
            <a:off x="7996102" y="6823585"/>
            <a:ext cx="2333772" cy="276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endParaRPr lang="ko-KR" altLang="en-US" sz="151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4A9DBA-A89C-4303-8FB9-C371FB323A36}"/>
              </a:ext>
            </a:extLst>
          </p:cNvPr>
          <p:cNvSpPr/>
          <p:nvPr/>
        </p:nvSpPr>
        <p:spPr>
          <a:xfrm>
            <a:off x="7497305" y="4349455"/>
            <a:ext cx="2808224" cy="2464035"/>
          </a:xfrm>
          <a:prstGeom prst="rect">
            <a:avLst/>
          </a:prstGeom>
          <a:noFill/>
          <a:ln w="38100" cap="sq">
            <a:solidFill>
              <a:schemeClr val="accent5">
                <a:lumMod val="60000"/>
                <a:lumOff val="40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A59381-E3CD-44B5-A373-BF5A6415C109}"/>
              </a:ext>
            </a:extLst>
          </p:cNvPr>
          <p:cNvSpPr/>
          <p:nvPr/>
        </p:nvSpPr>
        <p:spPr>
          <a:xfrm>
            <a:off x="4469754" y="1783156"/>
            <a:ext cx="2333772" cy="276462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SRGAN</a:t>
            </a:r>
            <a:endParaRPr lang="ko-KR" altLang="en-US" sz="151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151FB4-4A6C-43E2-89BD-46D10D18C90D}"/>
              </a:ext>
            </a:extLst>
          </p:cNvPr>
          <p:cNvSpPr/>
          <p:nvPr/>
        </p:nvSpPr>
        <p:spPr>
          <a:xfrm>
            <a:off x="4469754" y="2085658"/>
            <a:ext cx="5835775" cy="2147903"/>
          </a:xfrm>
          <a:prstGeom prst="rect">
            <a:avLst/>
          </a:prstGeom>
          <a:noFill/>
          <a:ln w="38100" cap="sq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36B1108-B4D4-4F40-97E8-EF6F5A2C383A}"/>
              </a:ext>
            </a:extLst>
          </p:cNvPr>
          <p:cNvGrpSpPr/>
          <p:nvPr/>
        </p:nvGrpSpPr>
        <p:grpSpPr>
          <a:xfrm>
            <a:off x="7594855" y="4465255"/>
            <a:ext cx="3136266" cy="2266833"/>
            <a:chOff x="5324909" y="4190126"/>
            <a:chExt cx="2905761" cy="210022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00ED74-CF5E-48AD-89A0-7555491CD56B}"/>
                </a:ext>
              </a:extLst>
            </p:cNvPr>
            <p:cNvSpPr txBox="1"/>
            <p:nvPr/>
          </p:nvSpPr>
          <p:spPr>
            <a:xfrm>
              <a:off x="6483474" y="4369773"/>
              <a:ext cx="1747196" cy="30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Suji to Moon</a:t>
              </a:r>
              <a:endPara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11B4376-2135-4634-AB6E-F2310C79B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37449" b="34250"/>
            <a:stretch/>
          </p:blipFill>
          <p:spPr>
            <a:xfrm>
              <a:off x="5324909" y="4190126"/>
              <a:ext cx="1069069" cy="2100228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0FD382-F733-4B7C-BA53-CD244C968050}"/>
              </a:ext>
            </a:extLst>
          </p:cNvPr>
          <p:cNvSpPr/>
          <p:nvPr/>
        </p:nvSpPr>
        <p:spPr>
          <a:xfrm rot="19800000">
            <a:off x="8322273" y="5956443"/>
            <a:ext cx="1158287" cy="328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FAIL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B99094-69C0-4BC8-AD6E-857B99C08149}"/>
              </a:ext>
            </a:extLst>
          </p:cNvPr>
          <p:cNvSpPr/>
          <p:nvPr/>
        </p:nvSpPr>
        <p:spPr>
          <a:xfrm rot="19800000">
            <a:off x="7275084" y="3468831"/>
            <a:ext cx="1146496" cy="41436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B050"/>
                </a:solidFill>
              </a:rPr>
              <a:t>Good</a:t>
            </a:r>
            <a:endParaRPr lang="ko-KR" altLang="en-US" b="1">
              <a:solidFill>
                <a:srgbClr val="00B05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252158C-448E-42E6-A024-2D37BCA69175}"/>
              </a:ext>
            </a:extLst>
          </p:cNvPr>
          <p:cNvSpPr/>
          <p:nvPr/>
        </p:nvSpPr>
        <p:spPr>
          <a:xfrm rot="19800000">
            <a:off x="5316307" y="5889643"/>
            <a:ext cx="1146496" cy="41436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B050"/>
                </a:solidFill>
              </a:rPr>
              <a:t>Good</a:t>
            </a:r>
            <a:endParaRPr lang="ko-KR" altLang="en-US" b="1">
              <a:solidFill>
                <a:srgbClr val="00B05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402BCC-ACDA-4D01-A825-68F39C2DBAA7}"/>
              </a:ext>
            </a:extLst>
          </p:cNvPr>
          <p:cNvSpPr/>
          <p:nvPr/>
        </p:nvSpPr>
        <p:spPr>
          <a:xfrm>
            <a:off x="4939059" y="6845892"/>
            <a:ext cx="2333772" cy="276462"/>
          </a:xfrm>
          <a:prstGeom prst="rect">
            <a:avLst/>
          </a:prstGeom>
          <a:solidFill>
            <a:srgbClr val="92D050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endParaRPr lang="ko-KR" altLang="en-US" sz="151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92DFFFD-D760-44BE-9F78-350146B48986}"/>
              </a:ext>
            </a:extLst>
          </p:cNvPr>
          <p:cNvSpPr/>
          <p:nvPr/>
        </p:nvSpPr>
        <p:spPr>
          <a:xfrm>
            <a:off x="4464607" y="4359550"/>
            <a:ext cx="2808224" cy="2464035"/>
          </a:xfrm>
          <a:prstGeom prst="rect">
            <a:avLst/>
          </a:prstGeom>
          <a:noFill/>
          <a:ln w="38100" cap="sq">
            <a:solidFill>
              <a:srgbClr val="92D05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308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심화학습</a:t>
              </a:r>
              <a:r>
                <a:rPr lang="en-US" altLang="ko-KR" sz="28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69C1FF-703E-41A7-A434-599C344FC8D8}"/>
              </a:ext>
            </a:extLst>
          </p:cNvPr>
          <p:cNvGrpSpPr/>
          <p:nvPr/>
        </p:nvGrpSpPr>
        <p:grpSpPr>
          <a:xfrm>
            <a:off x="313348" y="3080355"/>
            <a:ext cx="2895586" cy="3595689"/>
            <a:chOff x="6161572" y="2432890"/>
            <a:chExt cx="2682770" cy="333141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395C330-97DA-49FC-9A7B-85ACE95E9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1572" y="2432890"/>
              <a:ext cx="2575581" cy="3029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49A2A70-3877-4405-AC42-0E0DB64048A6}"/>
                </a:ext>
              </a:extLst>
            </p:cNvPr>
            <p:cNvSpPr/>
            <p:nvPr/>
          </p:nvSpPr>
          <p:spPr>
            <a:xfrm>
              <a:off x="6331107" y="5517232"/>
              <a:ext cx="2513235" cy="247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33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4"/>
                </a:rPr>
                <a:t>https://arxiv.org/pdf/1609.04802.pdf</a:t>
              </a:r>
              <a:endParaRPr lang="ko-KR" altLang="en-US" sz="113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화살표: 오른쪽 52">
            <a:extLst>
              <a:ext uri="{FF2B5EF4-FFF2-40B4-BE49-F238E27FC236}">
                <a16:creationId xmlns:a16="http://schemas.microsoft.com/office/drawing/2014/main" id="{3F8CE9E6-2396-44F4-997C-0AA27AE6FBD5}"/>
              </a:ext>
            </a:extLst>
          </p:cNvPr>
          <p:cNvSpPr/>
          <p:nvPr/>
        </p:nvSpPr>
        <p:spPr>
          <a:xfrm>
            <a:off x="4809826" y="4254948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57D432-D3EC-4BA4-878B-E30D141BAFD6}"/>
              </a:ext>
            </a:extLst>
          </p:cNvPr>
          <p:cNvGrpSpPr/>
          <p:nvPr/>
        </p:nvGrpSpPr>
        <p:grpSpPr>
          <a:xfrm>
            <a:off x="878170" y="2566825"/>
            <a:ext cx="2810302" cy="3782986"/>
            <a:chOff x="416496" y="2420888"/>
            <a:chExt cx="2603754" cy="350494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5FD4576-92CC-4DF3-AADF-0610101AD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496" y="2420888"/>
              <a:ext cx="2603754" cy="3024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7628C5-5378-44EA-9C22-F20103D54C37}"/>
                </a:ext>
              </a:extLst>
            </p:cNvPr>
            <p:cNvSpPr/>
            <p:nvPr/>
          </p:nvSpPr>
          <p:spPr>
            <a:xfrm>
              <a:off x="602249" y="5517232"/>
              <a:ext cx="2232248" cy="408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33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6"/>
                </a:rPr>
                <a:t>https://arxiv.org/pdf/1703.10593.pdf</a:t>
              </a:r>
              <a:endParaRPr lang="ko-KR" altLang="en-US" sz="113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EAFB0B35-5BA2-434A-8DC3-AAB3837E919D}"/>
              </a:ext>
            </a:extLst>
          </p:cNvPr>
          <p:cNvSpPr txBox="1">
            <a:spLocks/>
          </p:cNvSpPr>
          <p:nvPr/>
        </p:nvSpPr>
        <p:spPr>
          <a:xfrm>
            <a:off x="609043" y="1254371"/>
            <a:ext cx="9696486" cy="654765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논문요약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Github 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FDEFFE4-2A43-41DA-9D79-0764B54A742E}"/>
              </a:ext>
            </a:extLst>
          </p:cNvPr>
          <p:cNvGrpSpPr/>
          <p:nvPr/>
        </p:nvGrpSpPr>
        <p:grpSpPr>
          <a:xfrm>
            <a:off x="1498350" y="2048085"/>
            <a:ext cx="2902391" cy="3613853"/>
            <a:chOff x="3296816" y="2416061"/>
            <a:chExt cx="2689075" cy="3348247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816468A-2A94-4463-8567-2A2F9815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6816" y="2416061"/>
              <a:ext cx="2588190" cy="3033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61D85D6-F4A8-40D5-8FB7-A0D38992FD98}"/>
                </a:ext>
              </a:extLst>
            </p:cNvPr>
            <p:cNvSpPr/>
            <p:nvPr/>
          </p:nvSpPr>
          <p:spPr>
            <a:xfrm>
              <a:off x="3472656" y="5517232"/>
              <a:ext cx="2513235" cy="247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33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8"/>
                </a:rPr>
                <a:t>https://arxiv.org/pdf/1703.05192.pdf</a:t>
              </a:r>
              <a:endParaRPr lang="ko-KR" altLang="en-US" sz="113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A0BC89E-8AD3-44F5-A5AB-433AFC11C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8200" y="1909136"/>
            <a:ext cx="4324410" cy="47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29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703620" y="2573671"/>
            <a:ext cx="266521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산출물 소개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1765227" cy="2269852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구현 목표 선정</a:t>
            </a:r>
            <a:endParaRPr lang="en-US" altLang="ko-KR" sz="2000" spc="-7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US" altLang="ko-KR" sz="20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ko-KR" altLang="en-US" sz="20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수집</a:t>
            </a: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데이터셋 준비</a:t>
            </a:r>
            <a:endParaRPr lang="en-US" altLang="ko-KR" sz="2000" spc="-7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US" altLang="ko-KR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Training</a:t>
            </a: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시연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+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72490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487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목표 선정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0955FBC-ACD4-4022-8D8A-CF1AB3C7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60" y="1292792"/>
            <a:ext cx="5129531" cy="5442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0669E-538F-43CA-9674-491C058494A4}"/>
              </a:ext>
            </a:extLst>
          </p:cNvPr>
          <p:cNvSpPr/>
          <p:nvPr/>
        </p:nvSpPr>
        <p:spPr>
          <a:xfrm>
            <a:off x="6297338" y="3198001"/>
            <a:ext cx="1134755" cy="655537"/>
          </a:xfrm>
          <a:prstGeom prst="rect">
            <a:avLst/>
          </a:prstGeom>
          <a:noFill/>
          <a:ln w="28575">
            <a:solidFill>
              <a:srgbClr val="79A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2F5A1A-5731-448D-B440-2A7FEAACBA3A}"/>
              </a:ext>
            </a:extLst>
          </p:cNvPr>
          <p:cNvSpPr/>
          <p:nvPr/>
        </p:nvSpPr>
        <p:spPr>
          <a:xfrm>
            <a:off x="7887207" y="3176967"/>
            <a:ext cx="1087379" cy="697514"/>
          </a:xfrm>
          <a:prstGeom prst="rect">
            <a:avLst/>
          </a:prstGeom>
          <a:noFill/>
        </p:spPr>
        <p:txBody>
          <a:bodyPr wrap="none" lIns="98694" tIns="49347" rIns="98694" bIns="49347">
            <a:spAutoFit/>
          </a:bodyPr>
          <a:lstStyle/>
          <a:p>
            <a:pPr algn="ctr"/>
            <a:r>
              <a:rPr lang="ko-KR" altLang="en-US" sz="3885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lang="en-US" altLang="ko-KR" sz="5828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9D1D0E0-795E-4EF0-96EF-7AEA3E2F2FFB}"/>
              </a:ext>
            </a:extLst>
          </p:cNvPr>
          <p:cNvGrpSpPr/>
          <p:nvPr/>
        </p:nvGrpSpPr>
        <p:grpSpPr>
          <a:xfrm>
            <a:off x="6305497" y="3925227"/>
            <a:ext cx="2688671" cy="2081164"/>
            <a:chOff x="5049977" y="3501428"/>
            <a:chExt cx="2491063" cy="192820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66BA32-2FBA-49B5-B8A1-98D79F381E82}"/>
                </a:ext>
              </a:extLst>
            </p:cNvPr>
            <p:cNvSpPr/>
            <p:nvPr/>
          </p:nvSpPr>
          <p:spPr>
            <a:xfrm>
              <a:off x="5050938" y="4745816"/>
              <a:ext cx="1051354" cy="68381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77CC6D5-1E6B-4F63-99E1-5EDB97D98A2B}"/>
                </a:ext>
              </a:extLst>
            </p:cNvPr>
            <p:cNvSpPr/>
            <p:nvPr/>
          </p:nvSpPr>
          <p:spPr>
            <a:xfrm>
              <a:off x="5049977" y="3501428"/>
              <a:ext cx="1051354" cy="60735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974A42-404C-4784-9DFD-4288FA301250}"/>
                </a:ext>
              </a:extLst>
            </p:cNvPr>
            <p:cNvSpPr/>
            <p:nvPr/>
          </p:nvSpPr>
          <p:spPr>
            <a:xfrm>
              <a:off x="6533580" y="4124160"/>
              <a:ext cx="1007460" cy="646249"/>
            </a:xfrm>
            <a:prstGeom prst="rect">
              <a:avLst/>
            </a:prstGeom>
            <a:noFill/>
          </p:spPr>
          <p:txBody>
            <a:bodyPr wrap="none" lIns="98694" tIns="49347" rIns="98694" bIns="49347">
              <a:spAutoFit/>
            </a:bodyPr>
            <a:lstStyle/>
            <a:p>
              <a:pPr algn="ctr"/>
              <a:r>
                <a:rPr lang="ko-KR" altLang="en-US" sz="3885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3885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68B56D2-082A-49AA-A881-A15BB5A6AD2E}"/>
              </a:ext>
            </a:extLst>
          </p:cNvPr>
          <p:cNvSpPr txBox="1"/>
          <p:nvPr/>
        </p:nvSpPr>
        <p:spPr>
          <a:xfrm>
            <a:off x="5345906" y="6847261"/>
            <a:ext cx="2622903" cy="2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자료출처</a:t>
            </a:r>
            <a:r>
              <a:rPr lang="en-US" altLang="ko-KR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서클 게시판</a:t>
            </a:r>
            <a:r>
              <a:rPr lang="en-US" altLang="ko-KR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경영설명회 자료</a:t>
            </a:r>
          </a:p>
        </p:txBody>
      </p:sp>
    </p:spTree>
    <p:extLst>
      <p:ext uri="{BB962C8B-B14F-4D97-AF65-F5344CB8AC3E}">
        <p14:creationId xmlns:p14="http://schemas.microsoft.com/office/powerpoint/2010/main" val="250518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구현목표 선정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화살표: 오른쪽 52">
            <a:extLst>
              <a:ext uri="{FF2B5EF4-FFF2-40B4-BE49-F238E27FC236}">
                <a16:creationId xmlns:a16="http://schemas.microsoft.com/office/drawing/2014/main" id="{132517CE-0457-4F37-AD8F-5087B96740F2}"/>
              </a:ext>
            </a:extLst>
          </p:cNvPr>
          <p:cNvSpPr/>
          <p:nvPr/>
        </p:nvSpPr>
        <p:spPr>
          <a:xfrm>
            <a:off x="5122439" y="3678237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B70CEE-C957-4D35-920E-241D0BB1E185}"/>
              </a:ext>
            </a:extLst>
          </p:cNvPr>
          <p:cNvGrpSpPr/>
          <p:nvPr/>
        </p:nvGrpSpPr>
        <p:grpSpPr>
          <a:xfrm>
            <a:off x="515682" y="2386843"/>
            <a:ext cx="4417599" cy="3047993"/>
            <a:chOff x="632520" y="1924509"/>
            <a:chExt cx="4092920" cy="282397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3D4D38E-ABA5-4794-8976-002A48575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0" y="2348880"/>
              <a:ext cx="4092920" cy="239960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3CEB04-4F69-4A0E-9314-B21B4E5FF29F}"/>
                </a:ext>
              </a:extLst>
            </p:cNvPr>
            <p:cNvSpPr txBox="1"/>
            <p:nvPr/>
          </p:nvSpPr>
          <p:spPr>
            <a:xfrm>
              <a:off x="2190853" y="1924509"/>
              <a:ext cx="976254" cy="36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6028D8-E641-4D08-A095-989B7FCD7B95}"/>
              </a:ext>
            </a:extLst>
          </p:cNvPr>
          <p:cNvGrpSpPr/>
          <p:nvPr/>
        </p:nvGrpSpPr>
        <p:grpSpPr>
          <a:xfrm>
            <a:off x="5641048" y="2386843"/>
            <a:ext cx="4417598" cy="3047993"/>
            <a:chOff x="5385048" y="1924509"/>
            <a:chExt cx="4092919" cy="28239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0D76B35-C589-45C0-A2E3-57C2753A8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048" y="2349802"/>
              <a:ext cx="4092919" cy="239868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A3E2EE-F266-4358-94E1-83644FCC706E}"/>
                </a:ext>
              </a:extLst>
            </p:cNvPr>
            <p:cNvSpPr txBox="1"/>
            <p:nvPr/>
          </p:nvSpPr>
          <p:spPr>
            <a:xfrm>
              <a:off x="6958761" y="1924509"/>
              <a:ext cx="945491" cy="36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Output</a:t>
              </a:r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28680D47-BDF3-4700-80A6-C17E15C76E5C}"/>
              </a:ext>
            </a:extLst>
          </p:cNvPr>
          <p:cNvSpPr txBox="1">
            <a:spLocks/>
          </p:cNvSpPr>
          <p:nvPr/>
        </p:nvSpPr>
        <p:spPr>
          <a:xfrm>
            <a:off x="609043" y="1254371"/>
            <a:ext cx="9696486" cy="654765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인공위성 사진 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정사이미지 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04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</a:t>
              </a:r>
              <a:r>
                <a:rPr lang="ko-KR" altLang="en-US" sz="28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수집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233CE719-A582-4118-8F4B-E60887239AC0}"/>
              </a:ext>
            </a:extLst>
          </p:cNvPr>
          <p:cNvSpPr txBox="1">
            <a:spLocks/>
          </p:cNvSpPr>
          <p:nvPr/>
        </p:nvSpPr>
        <p:spPr>
          <a:xfrm>
            <a:off x="609043" y="1255849"/>
            <a:ext cx="10160757" cy="641110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STEP1.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항공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정사</a:t>
            </a:r>
            <a:r>
              <a:rPr lang="ko-KR" altLang="en-US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 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.Naver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도로명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지역명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주요건물 등 부가정보 제거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.Google Earth -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경도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위도 획득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         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화살표: 오른쪽 52">
            <a:extLst>
              <a:ext uri="{FF2B5EF4-FFF2-40B4-BE49-F238E27FC236}">
                <a16:creationId xmlns:a16="http://schemas.microsoft.com/office/drawing/2014/main" id="{C84C2469-C316-4CF6-A0E1-3E2C408F2E08}"/>
              </a:ext>
            </a:extLst>
          </p:cNvPr>
          <p:cNvSpPr/>
          <p:nvPr/>
        </p:nvSpPr>
        <p:spPr>
          <a:xfrm>
            <a:off x="4438992" y="4031525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A4FF2C-EA4A-4182-87C4-AF92C3B2FF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0" y="2529834"/>
            <a:ext cx="2951354" cy="1730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A9B581-9AB3-410C-BA6E-1D1C108519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89" y="2965677"/>
            <a:ext cx="4417598" cy="2588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4F7C8-4CBD-4D42-A7F6-41513A6B11D8}"/>
              </a:ext>
            </a:extLst>
          </p:cNvPr>
          <p:cNvSpPr txBox="1"/>
          <p:nvPr/>
        </p:nvSpPr>
        <p:spPr>
          <a:xfrm>
            <a:off x="916618" y="4298057"/>
            <a:ext cx="2918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naver.maps.MapTypeId.SATELLITE</a:t>
            </a:r>
            <a:endParaRPr lang="ko-KR" altLang="en-US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C291C-18CB-4D06-894F-A7AA6B2557F4}"/>
              </a:ext>
            </a:extLst>
          </p:cNvPr>
          <p:cNvSpPr txBox="1"/>
          <p:nvPr/>
        </p:nvSpPr>
        <p:spPr>
          <a:xfrm>
            <a:off x="5247321" y="5794564"/>
            <a:ext cx="436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 naver.maps.MapTypeRegistry({‘normal’: naver.maps.NaverMapTypeOption.getVectorMap()}),</a:t>
            </a:r>
            <a:endParaRPr lang="ko-KR" altLang="en-US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FB393D-4DF8-46C5-941D-D187E3FA33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" r="198" b="9165"/>
          <a:stretch/>
        </p:blipFill>
        <p:spPr>
          <a:xfrm>
            <a:off x="854841" y="4829455"/>
            <a:ext cx="2980103" cy="1716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BCFBCF-6F5E-4B28-AB99-ECACAFB83862}"/>
              </a:ext>
            </a:extLst>
          </p:cNvPr>
          <p:cNvSpPr/>
          <p:nvPr/>
        </p:nvSpPr>
        <p:spPr>
          <a:xfrm>
            <a:off x="1615338" y="4829456"/>
            <a:ext cx="809836" cy="155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258AB4-A8EF-4A77-9EAD-6133D5E5A9D8}"/>
              </a:ext>
            </a:extLst>
          </p:cNvPr>
          <p:cNvSpPr/>
          <p:nvPr/>
        </p:nvSpPr>
        <p:spPr>
          <a:xfrm>
            <a:off x="5263787" y="5794565"/>
            <a:ext cx="4226401" cy="509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29E2E-F3F0-489B-BFC1-D9C85C217762}"/>
              </a:ext>
            </a:extLst>
          </p:cNvPr>
          <p:cNvSpPr txBox="1"/>
          <p:nvPr/>
        </p:nvSpPr>
        <p:spPr>
          <a:xfrm>
            <a:off x="1520666" y="6152550"/>
            <a:ext cx="2918326" cy="324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1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Earth</a:t>
            </a:r>
            <a:endParaRPr lang="ko-KR" altLang="en-US" sz="151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839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데이터셋 준비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1B8DD53D-0A0C-4FA3-965A-47DE0E9236C6}"/>
              </a:ext>
            </a:extLst>
          </p:cNvPr>
          <p:cNvSpPr txBox="1">
            <a:spLocks/>
          </p:cNvSpPr>
          <p:nvPr/>
        </p:nvSpPr>
        <p:spPr>
          <a:xfrm>
            <a:off x="700898" y="1269401"/>
            <a:ext cx="10160757" cy="641110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Trainig Dataset 300 by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slice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Training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memory issue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E7864F-739F-4A58-AECC-0E930E243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13" y="4735870"/>
            <a:ext cx="1564556" cy="1564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4DB297-376C-43D7-9091-81B85D5EC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36" y="4725718"/>
            <a:ext cx="1564556" cy="1564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F69C1C-2886-444A-867F-E3B3241EC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60" y="4725718"/>
            <a:ext cx="1564556" cy="1564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836DE4-8DB3-47D4-A817-27D4C925F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84" y="4735870"/>
            <a:ext cx="1564556" cy="15645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C536D2-5583-4D94-A38A-15AF0E7BE6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61" y="4725718"/>
            <a:ext cx="1564556" cy="15645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E6B51B-B569-4BCB-AB49-FC40CF9979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29" y="2303154"/>
            <a:ext cx="1569558" cy="1569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FE3BBB-7A4C-4F7E-A447-EB57EF906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34" y="2313307"/>
            <a:ext cx="1569558" cy="15695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650893-C3E2-4E1C-A729-D7BF35D848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95" y="2313307"/>
            <a:ext cx="1569558" cy="15695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E43DA7-461D-49DC-AF9B-917F1EC361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90" y="2323459"/>
            <a:ext cx="1569558" cy="15695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2E2E43-2B6C-496D-BEE6-9C31CEC1EF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08" y="2323459"/>
            <a:ext cx="1569558" cy="1569558"/>
          </a:xfrm>
          <a:prstGeom prst="rect">
            <a:avLst/>
          </a:prstGeom>
        </p:spPr>
      </p:pic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22A7CEB1-0505-47EA-881E-73C9CF5CA35F}"/>
              </a:ext>
            </a:extLst>
          </p:cNvPr>
          <p:cNvSpPr/>
          <p:nvPr/>
        </p:nvSpPr>
        <p:spPr>
          <a:xfrm rot="16200000">
            <a:off x="2040284" y="1399314"/>
            <a:ext cx="176418" cy="156455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B04EC1DA-C8FE-44AD-9E6A-6A4BF44843B0}"/>
              </a:ext>
            </a:extLst>
          </p:cNvPr>
          <p:cNvSpPr/>
          <p:nvPr/>
        </p:nvSpPr>
        <p:spPr>
          <a:xfrm rot="16200000">
            <a:off x="1064379" y="2350682"/>
            <a:ext cx="176418" cy="1564558"/>
          </a:xfrm>
          <a:prstGeom prst="rightBracke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16624-AEA6-401A-85CE-7530DF4F2469}"/>
              </a:ext>
            </a:extLst>
          </p:cNvPr>
          <p:cNvSpPr txBox="1"/>
          <p:nvPr/>
        </p:nvSpPr>
        <p:spPr>
          <a:xfrm>
            <a:off x="1735111" y="1729988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704A8-F681-45EE-89DD-DEED3453105E}"/>
              </a:ext>
            </a:extLst>
          </p:cNvPr>
          <p:cNvSpPr txBox="1"/>
          <p:nvPr/>
        </p:nvSpPr>
        <p:spPr>
          <a:xfrm>
            <a:off x="195717" y="2978792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75BA00-5B5B-4B13-BBB3-AA6F7FE292E8}"/>
              </a:ext>
            </a:extLst>
          </p:cNvPr>
          <p:cNvSpPr txBox="1"/>
          <p:nvPr/>
        </p:nvSpPr>
        <p:spPr>
          <a:xfrm>
            <a:off x="9640539" y="2888617"/>
            <a:ext cx="104132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TrainA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F930C-9A18-48AF-AC02-A687E387EA94}"/>
              </a:ext>
            </a:extLst>
          </p:cNvPr>
          <p:cNvSpPr txBox="1"/>
          <p:nvPr/>
        </p:nvSpPr>
        <p:spPr>
          <a:xfrm>
            <a:off x="9640539" y="5318833"/>
            <a:ext cx="104132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TrainB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오른쪽 대괄호 21">
            <a:extLst>
              <a:ext uri="{FF2B5EF4-FFF2-40B4-BE49-F238E27FC236}">
                <a16:creationId xmlns:a16="http://schemas.microsoft.com/office/drawing/2014/main" id="{15C9CCFE-27B2-4BDE-A574-1A7F907D5CA2}"/>
              </a:ext>
            </a:extLst>
          </p:cNvPr>
          <p:cNvSpPr/>
          <p:nvPr/>
        </p:nvSpPr>
        <p:spPr>
          <a:xfrm rot="16200000">
            <a:off x="2093775" y="3774188"/>
            <a:ext cx="176418" cy="156455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id="{A0D4172A-1D96-4516-8106-7B454FC40EDE}"/>
              </a:ext>
            </a:extLst>
          </p:cNvPr>
          <p:cNvSpPr/>
          <p:nvPr/>
        </p:nvSpPr>
        <p:spPr>
          <a:xfrm rot="16200000">
            <a:off x="1117871" y="4725555"/>
            <a:ext cx="176418" cy="1564558"/>
          </a:xfrm>
          <a:prstGeom prst="rightBracke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6E7D43-CA86-4516-A408-2DB291D41B62}"/>
              </a:ext>
            </a:extLst>
          </p:cNvPr>
          <p:cNvSpPr txBox="1"/>
          <p:nvPr/>
        </p:nvSpPr>
        <p:spPr>
          <a:xfrm>
            <a:off x="249209" y="5353665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342150-1EA4-4B8C-8E06-31D92E316986}"/>
              </a:ext>
            </a:extLst>
          </p:cNvPr>
          <p:cNvSpPr txBox="1"/>
          <p:nvPr/>
        </p:nvSpPr>
        <p:spPr>
          <a:xfrm>
            <a:off x="1676803" y="4123146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83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Training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8ED7EC9D-E967-4695-9184-1CFE1F83E1F5}"/>
              </a:ext>
            </a:extLst>
          </p:cNvPr>
          <p:cNvSpPr txBox="1">
            <a:spLocks/>
          </p:cNvSpPr>
          <p:nvPr/>
        </p:nvSpPr>
        <p:spPr>
          <a:xfrm>
            <a:off x="700897" y="1269401"/>
            <a:ext cx="10160757" cy="641110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CycleGAN, DiscoGAN Training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5425B-1965-4801-B759-E4DD6A31A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8" t="5684" r="9653" b="11648"/>
          <a:stretch/>
        </p:blipFill>
        <p:spPr>
          <a:xfrm>
            <a:off x="5190464" y="1999148"/>
            <a:ext cx="5042457" cy="3589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E1A9D8-7C02-429E-9B2C-3499AE0B45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02"/>
          <a:stretch/>
        </p:blipFill>
        <p:spPr>
          <a:xfrm>
            <a:off x="449535" y="1992273"/>
            <a:ext cx="4274610" cy="3603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EE6E3-B709-4B7A-AB82-AA9B1E945923}"/>
              </a:ext>
            </a:extLst>
          </p:cNvPr>
          <p:cNvSpPr txBox="1"/>
          <p:nvPr/>
        </p:nvSpPr>
        <p:spPr>
          <a:xfrm>
            <a:off x="1989489" y="5722967"/>
            <a:ext cx="119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8036A-24A9-4BBF-952A-55A5E936A28E}"/>
              </a:ext>
            </a:extLst>
          </p:cNvPr>
          <p:cNvSpPr txBox="1"/>
          <p:nvPr/>
        </p:nvSpPr>
        <p:spPr>
          <a:xfrm>
            <a:off x="7114341" y="5722967"/>
            <a:ext cx="11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973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46CB29-C588-4A84-B1E5-1A5F91C26A74}"/>
              </a:ext>
            </a:extLst>
          </p:cNvPr>
          <p:cNvGrpSpPr/>
          <p:nvPr/>
        </p:nvGrpSpPr>
        <p:grpSpPr>
          <a:xfrm>
            <a:off x="2781140" y="2069993"/>
            <a:ext cx="5362692" cy="3608838"/>
            <a:chOff x="1496616" y="1005384"/>
            <a:chExt cx="3672408" cy="26235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5493028-A38C-465C-9CB4-A8B91CFBAF52}"/>
                </a:ext>
              </a:extLst>
            </p:cNvPr>
            <p:cNvGrpSpPr/>
            <p:nvPr/>
          </p:nvGrpSpPr>
          <p:grpSpPr>
            <a:xfrm>
              <a:off x="1496616" y="1005384"/>
              <a:ext cx="3672408" cy="2623520"/>
              <a:chOff x="646721" y="1988840"/>
              <a:chExt cx="4740509" cy="252028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AF99062-EBBD-47EE-8033-45B2BCEA90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2" t="11171" r="1215"/>
              <a:stretch/>
            </p:blipFill>
            <p:spPr>
              <a:xfrm>
                <a:off x="704528" y="1988840"/>
                <a:ext cx="4682702" cy="252028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</p:spPr>
          </p:pic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9D7DE31F-E52B-4164-A643-BD175E6E04F2}"/>
                  </a:ext>
                </a:extLst>
              </p:cNvPr>
              <p:cNvCxnSpPr/>
              <p:nvPr/>
            </p:nvCxnSpPr>
            <p:spPr>
              <a:xfrm>
                <a:off x="992560" y="2204864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02EEDE02-F64A-4EF9-989B-01194BB4E4AA}"/>
                  </a:ext>
                </a:extLst>
              </p:cNvPr>
              <p:cNvCxnSpPr/>
              <p:nvPr/>
            </p:nvCxnSpPr>
            <p:spPr>
              <a:xfrm>
                <a:off x="992560" y="2780928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709EA1A0-882C-438F-ACDF-BE2A0036B471}"/>
                  </a:ext>
                </a:extLst>
              </p:cNvPr>
              <p:cNvCxnSpPr/>
              <p:nvPr/>
            </p:nvCxnSpPr>
            <p:spPr>
              <a:xfrm>
                <a:off x="992560" y="3356992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85792251-E9EC-41CE-81F1-E186E263D887}"/>
                  </a:ext>
                </a:extLst>
              </p:cNvPr>
              <p:cNvCxnSpPr/>
              <p:nvPr/>
            </p:nvCxnSpPr>
            <p:spPr>
              <a:xfrm>
                <a:off x="992560" y="4005064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A8C57A95-DF45-40FB-AE2E-282D6BB5E033}"/>
                  </a:ext>
                </a:extLst>
              </p:cNvPr>
              <p:cNvCxnSpPr/>
              <p:nvPr/>
            </p:nvCxnSpPr>
            <p:spPr>
              <a:xfrm>
                <a:off x="4664968" y="2564904"/>
                <a:ext cx="512440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5067311B-1F2D-4268-8E8F-6D48BB67A51F}"/>
                  </a:ext>
                </a:extLst>
              </p:cNvPr>
              <p:cNvCxnSpPr/>
              <p:nvPr/>
            </p:nvCxnSpPr>
            <p:spPr>
              <a:xfrm>
                <a:off x="646721" y="3140968"/>
                <a:ext cx="512440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BBC909CC-2A0A-4E0C-A3EA-31412951F355}"/>
                  </a:ext>
                </a:extLst>
              </p:cNvPr>
              <p:cNvCxnSpPr/>
              <p:nvPr/>
            </p:nvCxnSpPr>
            <p:spPr>
              <a:xfrm>
                <a:off x="4575349" y="3717032"/>
                <a:ext cx="512440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6" descr="정찰기 이미지에 대한 이미지 검색결과">
              <a:extLst>
                <a:ext uri="{FF2B5EF4-FFF2-40B4-BE49-F238E27FC236}">
                  <a16:creationId xmlns:a16="http://schemas.microsoft.com/office/drawing/2014/main" id="{A5001B49-2D05-4DCF-B518-C1870498C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525" y="1018156"/>
              <a:ext cx="804187" cy="53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FB67641-03F8-4DBE-908D-586E30004F5E}"/>
              </a:ext>
            </a:extLst>
          </p:cNvPr>
          <p:cNvSpPr txBox="1"/>
          <p:nvPr/>
        </p:nvSpPr>
        <p:spPr>
          <a:xfrm>
            <a:off x="3213020" y="5917670"/>
            <a:ext cx="440360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정찰기가 ㄹ 자로 비행하는것으로 가정</a:t>
            </a:r>
          </a:p>
        </p:txBody>
      </p:sp>
    </p:spTree>
    <p:extLst>
      <p:ext uri="{BB962C8B-B14F-4D97-AF65-F5344CB8AC3E}">
        <p14:creationId xmlns:p14="http://schemas.microsoft.com/office/powerpoint/2010/main" val="2215469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planeview2">
            <a:hlinkClick r:id="" action="ppaction://media"/>
            <a:extLst>
              <a:ext uri="{FF2B5EF4-FFF2-40B4-BE49-F238E27FC236}">
                <a16:creationId xmlns:a16="http://schemas.microsoft.com/office/drawing/2014/main" id="{5F9AE78C-07B7-4B1C-9ED0-BEEDF10D9E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" y="2497326"/>
            <a:ext cx="8629019" cy="28756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34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760422" y="2573671"/>
            <a:ext cx="3106621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과제 소개 및 일정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1275990" cy="138499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과제 소개</a:t>
            </a:r>
            <a:endParaRPr lang="en-US" altLang="ko-KR" sz="2000" spc="-7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US" altLang="ko-KR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GAN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학습일정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61846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345677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+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304499" y="2541281"/>
            <a:ext cx="507600" cy="507600"/>
            <a:chOff x="105436" y="2773272"/>
            <a:chExt cx="507600" cy="507600"/>
          </a:xfrm>
        </p:grpSpPr>
        <p:sp>
          <p:nvSpPr>
            <p:cNvPr id="79" name="타원 78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535868" y="2361971"/>
            <a:ext cx="75342" cy="64633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71275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507423" y="2573671"/>
            <a:ext cx="2410802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마치며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1227259" cy="88485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향후계획</a:t>
            </a:r>
            <a:endParaRPr lang="en-US" altLang="ko-KR" sz="2000" spc="-7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>
                <a:ln>
                  <a:solidFill>
                    <a:prstClr val="white">
                      <a:alpha val="0"/>
                    </a:prstClr>
                  </a:solidFill>
                </a:ln>
              </a:rPr>
              <a:t>소감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+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459773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IV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068985" y="2674829"/>
            <a:ext cx="242162" cy="262024"/>
            <a:chOff x="3763880" y="2101850"/>
            <a:chExt cx="353663" cy="382673"/>
          </a:xfrm>
        </p:grpSpPr>
        <p:grpSp>
          <p:nvGrpSpPr>
            <p:cNvPr id="42" name="그룹 41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36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향후계획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Picture 2" descr="http://5b0988e595225.cdn.sohucs.com/images/20180912/6edfe8819f7b467f8060b9e83fc2e031.gif">
            <a:extLst>
              <a:ext uri="{FF2B5EF4-FFF2-40B4-BE49-F238E27FC236}">
                <a16:creationId xmlns:a16="http://schemas.microsoft.com/office/drawing/2014/main" id="{D10CDE4A-E7D0-4CDC-B61F-131645768E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88" y="2303154"/>
            <a:ext cx="6168353" cy="34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34804FCC-09F5-4476-973B-448858B412DF}"/>
              </a:ext>
            </a:extLst>
          </p:cNvPr>
          <p:cNvSpPr txBox="1">
            <a:spLocks/>
          </p:cNvSpPr>
          <p:nvPr/>
        </p:nvSpPr>
        <p:spPr>
          <a:xfrm>
            <a:off x="700897" y="1269401"/>
            <a:ext cx="10160757" cy="641110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RecycleGAN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을 통한 변환한다면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842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FD46A7-10A0-409B-87FC-B3576F498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92" b="4721"/>
          <a:stretch/>
        </p:blipFill>
        <p:spPr>
          <a:xfrm>
            <a:off x="338757" y="1034707"/>
            <a:ext cx="10014298" cy="601595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소감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339AEF-9355-4EBD-B07E-E53D1F74E1F9}"/>
              </a:ext>
            </a:extLst>
          </p:cNvPr>
          <p:cNvSpPr/>
          <p:nvPr/>
        </p:nvSpPr>
        <p:spPr>
          <a:xfrm>
            <a:off x="463372" y="1198214"/>
            <a:ext cx="460826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김동건</a:t>
            </a:r>
          </a:p>
          <a:p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학습조직을 처음 해봤는데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외 시간을 활용해 관심 분야에 대하여 학습하는 것이 많은 노력을 필요로 한다는 것을 알게 되었습니다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그런 측면에서 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학습조직을 통해 학습의 계기를 만드는 것이 좋았으며</a:t>
            </a:r>
            <a:r>
              <a: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관심 분야를 가진 조직원들과 함께 학습하며 혼자 학습하는 것 보다 더 빠르게 배울 수 있어서 좋았습니다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주제와 관련된 내용이라면 자율적으로 원하는 분야를 학습할 수 있었던 우리 학습조직의 방식이 좋았던 것 같습니다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 평소에 잘 볼 수 없는 타 팀 직원들과도 정기적으로 만나며 알게 되어서 좋았습니다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6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고하람</a:t>
            </a:r>
            <a:endParaRPr lang="ko-KR" altLang="en-US" sz="16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시간동안 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리더로 잘 이끌어주셔서 정말 감사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했습니다 ㅎ</a:t>
            </a:r>
          </a:p>
          <a:p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ㅠㅠ 너무 화목한 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방산</a:t>
            </a:r>
            <a:r>
              <a: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지원파트 부러워요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~!!!</a:t>
            </a:r>
          </a:p>
          <a:p>
            <a:endParaRPr lang="en-US" altLang="ko-KR" sz="16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조진송</a:t>
            </a:r>
            <a:endParaRPr lang="en-US" altLang="ko-KR" sz="16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추천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 알고리즘만 알던 머신러닝에 대한 시야를 넓힐 수 있는 기회였습니다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학습조직원과 다양한 학습채널을 공유하고</a:t>
            </a:r>
            <a:r>
              <a: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 공부한 것들을 나누면서 이해를 넓힐 수 있었고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무엇보다 학습조직원 좋은분들을 알게되어 회사생활에서 뜻깊은 시간이 되었습니다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144655-2E1F-4860-8426-7ECF3F36C9A6}"/>
              </a:ext>
            </a:extLst>
          </p:cNvPr>
          <p:cNvSpPr/>
          <p:nvPr/>
        </p:nvSpPr>
        <p:spPr>
          <a:xfrm>
            <a:off x="5812244" y="961623"/>
            <a:ext cx="460826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박형준</a:t>
            </a:r>
          </a:p>
          <a:p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개월동안 조원들과 함께 공부하면서 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신기술에 대한시야가 넓어진 것 같아 보람된시간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이었습니다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 업무로 바쁜 와중에 즐겁게 같이 해준 조원들 모두 수고하셨습니다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6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김광덕</a:t>
            </a:r>
          </a:p>
          <a:p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학습조직에 참여 하면서 정말 자유로운 분위기에 각자의 학구열로 인하여 서로 시너지를 얻으며 많은 도움이 되었습니다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자체적으로 각자 서로 다른 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지식을 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공동 목표를 가기 위해 책을 구매 하고 퇴근 후에 본인들의 시간을 투자하여 공부하는 등 할 수 있다는 자신감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얻었을 뿐만 아니라 서로 학습조직 활동에 즐거움을 느끼며 만족할 만한 결과물을 내지는 못했지만 그만한 뿌듯함을 느끼는 한 해가 되었습니다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6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신동화</a:t>
            </a:r>
            <a:endParaRPr lang="ko-KR" altLang="en-US" sz="16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생소한 주제에 이끌려 학습조직을 진행 하였지만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생소한 만큼 지식을 얻기가 쉽지 않았습니다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그럼에도 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꾸준한 학습을 통해 조금씩 늘어가는 실력을 체감하였을 때 자신감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얻을 수 있었습니다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현재에서 멈추지 않고 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더욱 더 발전하고 싶은 마음가짐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얻게 되었습니다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8543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682049" y="3772770"/>
            <a:ext cx="3730187" cy="1015663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6600" spc="-70" dirty="0">
                <a:solidFill>
                  <a:srgbClr val="E64F25"/>
                </a:solidFill>
              </a:rPr>
              <a:t>감사합니다</a:t>
            </a:r>
            <a:endParaRPr lang="en-US" altLang="ko-KR" sz="6600" spc="-70" dirty="0">
              <a:solidFill>
                <a:srgbClr val="E64F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08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4262803" y="2573671"/>
            <a:ext cx="2101858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pc="-7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APPENDIX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3752257" cy="13465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US" altLang="ko-KR" sz="2000"/>
              <a:t>Horse2Zebra - CycleGAN </a:t>
            </a: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US" altLang="ko-KR" sz="2000"/>
              <a:t>CycleGAN vs DiscoGAN </a:t>
            </a: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US" altLang="ko-KR" sz="2000"/>
              <a:t>DCGAN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37595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+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068985" y="2674829"/>
            <a:ext cx="242162" cy="262024"/>
            <a:chOff x="3763880" y="2101850"/>
            <a:chExt cx="353663" cy="382673"/>
          </a:xfrm>
        </p:grpSpPr>
        <p:grpSp>
          <p:nvGrpSpPr>
            <p:cNvPr id="42" name="그룹 41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464273" y="2674829"/>
            <a:ext cx="242162" cy="262024"/>
            <a:chOff x="3763880" y="2101850"/>
            <a:chExt cx="353663" cy="382673"/>
          </a:xfrm>
        </p:grpSpPr>
        <p:grpSp>
          <p:nvGrpSpPr>
            <p:cNvPr id="66" name="그룹 65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528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clegan image에 대한 이미지 검색결과">
            <a:extLst>
              <a:ext uri="{FF2B5EF4-FFF2-40B4-BE49-F238E27FC236}">
                <a16:creationId xmlns:a16="http://schemas.microsoft.com/office/drawing/2014/main" id="{1DA4E101-0D92-457B-A8E9-C5B91C81C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1" t="27997" r="5952" b="30492"/>
          <a:stretch/>
        </p:blipFill>
        <p:spPr bwMode="auto">
          <a:xfrm>
            <a:off x="3505149" y="820281"/>
            <a:ext cx="6065460" cy="17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그림 1052">
            <a:extLst>
              <a:ext uri="{FF2B5EF4-FFF2-40B4-BE49-F238E27FC236}">
                <a16:creationId xmlns:a16="http://schemas.microsoft.com/office/drawing/2014/main" id="{5F54335F-26E5-4C49-A706-CF38D3041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5" y="1489592"/>
            <a:ext cx="3279378" cy="464860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EDEEB3-2027-4074-8AEA-E36FD4E3B7DD}"/>
              </a:ext>
            </a:extLst>
          </p:cNvPr>
          <p:cNvGrpSpPr/>
          <p:nvPr/>
        </p:nvGrpSpPr>
        <p:grpSpPr>
          <a:xfrm>
            <a:off x="171758" y="2587093"/>
            <a:ext cx="10348295" cy="4393619"/>
            <a:chOff x="142212" y="967703"/>
            <a:chExt cx="10348295" cy="4393619"/>
          </a:xfrm>
        </p:grpSpPr>
        <p:pic>
          <p:nvPicPr>
            <p:cNvPr id="1048" name="그림 1047">
              <a:extLst>
                <a:ext uri="{FF2B5EF4-FFF2-40B4-BE49-F238E27FC236}">
                  <a16:creationId xmlns:a16="http://schemas.microsoft.com/office/drawing/2014/main" id="{F7C7459C-EDCD-4A10-B546-FE3B326C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12" y="2467029"/>
              <a:ext cx="5860288" cy="464860"/>
            </a:xfrm>
            <a:prstGeom prst="rect">
              <a:avLst/>
            </a:prstGeom>
          </p:spPr>
        </p:pic>
        <p:pic>
          <p:nvPicPr>
            <p:cNvPr id="1052" name="그림 1051">
              <a:extLst>
                <a:ext uri="{FF2B5EF4-FFF2-40B4-BE49-F238E27FC236}">
                  <a16:creationId xmlns:a16="http://schemas.microsoft.com/office/drawing/2014/main" id="{4B272AFA-9DF4-46EC-AA31-674EEEBD1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901" y="4923128"/>
              <a:ext cx="5646909" cy="320068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A91A9C5-9A3C-4473-AC12-B5BECAEBEE61}"/>
                </a:ext>
              </a:extLst>
            </p:cNvPr>
            <p:cNvGrpSpPr/>
            <p:nvPr/>
          </p:nvGrpSpPr>
          <p:grpSpPr>
            <a:xfrm>
              <a:off x="3700658" y="967703"/>
              <a:ext cx="6789849" cy="2189568"/>
              <a:chOff x="2973827" y="954364"/>
              <a:chExt cx="6789849" cy="218956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226040E-2317-4DB2-A6E7-137B4009F0D5}"/>
                  </a:ext>
                </a:extLst>
              </p:cNvPr>
              <p:cNvSpPr/>
              <p:nvPr/>
            </p:nvSpPr>
            <p:spPr>
              <a:xfrm>
                <a:off x="2973827" y="1345011"/>
                <a:ext cx="747706" cy="74770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45ADEEC-B64E-442F-B58D-60ABF3F73472}"/>
                  </a:ext>
                </a:extLst>
              </p:cNvPr>
              <p:cNvSpPr/>
              <p:nvPr/>
            </p:nvSpPr>
            <p:spPr>
              <a:xfrm>
                <a:off x="5407651" y="1345011"/>
                <a:ext cx="747706" cy="747706"/>
              </a:xfrm>
              <a:prstGeom prst="rect">
                <a:avLst/>
              </a:prstGeom>
              <a:solidFill>
                <a:srgbClr val="F19E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Fake Y</a:t>
                </a:r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A1E6B28-4099-4D96-BA75-C0D380E23CCA}"/>
                  </a:ext>
                </a:extLst>
              </p:cNvPr>
              <p:cNvSpPr/>
              <p:nvPr/>
            </p:nvSpPr>
            <p:spPr>
              <a:xfrm>
                <a:off x="7841476" y="1345011"/>
                <a:ext cx="747706" cy="747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X’</a:t>
                </a:r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82F39573-B1C2-463F-A333-6B4D118062CE}"/>
                  </a:ext>
                </a:extLst>
              </p:cNvPr>
              <p:cNvCxnSpPr>
                <a:cxnSpLocks/>
                <a:stCxn id="3" idx="3"/>
                <a:endCxn id="31" idx="2"/>
              </p:cNvCxnSpPr>
              <p:nvPr/>
            </p:nvCxnSpPr>
            <p:spPr>
              <a:xfrm flipV="1">
                <a:off x="3721533" y="1718861"/>
                <a:ext cx="416651" cy="3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1E90C333-34F8-40CB-95FB-33592FB9C267}"/>
                  </a:ext>
                </a:extLst>
              </p:cNvPr>
              <p:cNvCxnSpPr>
                <a:cxnSpLocks/>
                <a:stCxn id="5" idx="3"/>
                <a:endCxn id="44" idx="2"/>
              </p:cNvCxnSpPr>
              <p:nvPr/>
            </p:nvCxnSpPr>
            <p:spPr>
              <a:xfrm flipV="1">
                <a:off x="6155357" y="1718861"/>
                <a:ext cx="416651" cy="3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197813-60E9-462B-A055-52CBD37E9685}"/>
                  </a:ext>
                </a:extLst>
              </p:cNvPr>
              <p:cNvSpPr txBox="1"/>
              <p:nvPr/>
            </p:nvSpPr>
            <p:spPr>
              <a:xfrm>
                <a:off x="4688196" y="954364"/>
                <a:ext cx="23074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rgbClr val="7030A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Cycle Consistency Loss X &lt;-&gt;  X’</a:t>
                </a:r>
                <a:endParaRPr lang="ko-KR" altLang="en-US" sz="1100" b="1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905BBC-7D8A-423B-9F9A-1E5D6D5F8E1E}"/>
                  </a:ext>
                </a:extLst>
              </p:cNvPr>
              <p:cNvSpPr txBox="1"/>
              <p:nvPr/>
            </p:nvSpPr>
            <p:spPr>
              <a:xfrm>
                <a:off x="9015969" y="2352623"/>
                <a:ext cx="7477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rgbClr val="7030A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GAN Loss</a:t>
                </a:r>
                <a:endParaRPr lang="ko-KR" altLang="en-US" sz="1100" b="1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5D4B6B9-7766-4481-A268-83E6B4F7277F}"/>
                  </a:ext>
                </a:extLst>
              </p:cNvPr>
              <p:cNvGrpSpPr/>
              <p:nvPr/>
            </p:nvGrpSpPr>
            <p:grpSpPr>
              <a:xfrm>
                <a:off x="6572008" y="1345011"/>
                <a:ext cx="852816" cy="747701"/>
                <a:chOff x="2934966" y="3774830"/>
                <a:chExt cx="810123" cy="710271"/>
              </a:xfrm>
            </p:grpSpPr>
            <p:sp>
              <p:nvSpPr>
                <p:cNvPr id="43" name="사다리꼴 42">
                  <a:extLst>
                    <a:ext uri="{FF2B5EF4-FFF2-40B4-BE49-F238E27FC236}">
                      <a16:creationId xmlns:a16="http://schemas.microsoft.com/office/drawing/2014/main" id="{101FA04A-3C69-462A-B558-A9D48D21535C}"/>
                    </a:ext>
                  </a:extLst>
                </p:cNvPr>
                <p:cNvSpPr/>
                <p:nvPr/>
              </p:nvSpPr>
              <p:spPr>
                <a:xfrm rot="16200000">
                  <a:off x="3186128" y="3926140"/>
                  <a:ext cx="710269" cy="407653"/>
                </a:xfrm>
                <a:prstGeom prst="trapezoid">
                  <a:avLst>
                    <a:gd name="adj" fmla="val 3831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4" name="사다리꼴 43">
                  <a:extLst>
                    <a:ext uri="{FF2B5EF4-FFF2-40B4-BE49-F238E27FC236}">
                      <a16:creationId xmlns:a16="http://schemas.microsoft.com/office/drawing/2014/main" id="{4AB0F396-88EF-404F-B402-E2467177EEDC}"/>
                    </a:ext>
                  </a:extLst>
                </p:cNvPr>
                <p:cNvSpPr/>
                <p:nvPr/>
              </p:nvSpPr>
              <p:spPr>
                <a:xfrm rot="5400000">
                  <a:off x="2783658" y="3926138"/>
                  <a:ext cx="710269" cy="407653"/>
                </a:xfrm>
                <a:prstGeom prst="trapezoid">
                  <a:avLst>
                    <a:gd name="adj" fmla="val 3831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46" name="연결선: 꺾임 45">
                <a:extLst>
                  <a:ext uri="{FF2B5EF4-FFF2-40B4-BE49-F238E27FC236}">
                    <a16:creationId xmlns:a16="http://schemas.microsoft.com/office/drawing/2014/main" id="{B1978CBA-68C9-4979-9EC6-B35D12BC7837}"/>
                  </a:ext>
                </a:extLst>
              </p:cNvPr>
              <p:cNvCxnSpPr>
                <a:cxnSpLocks/>
                <a:stCxn id="3" idx="0"/>
                <a:endCxn id="6" idx="0"/>
              </p:cNvCxnSpPr>
              <p:nvPr/>
            </p:nvCxnSpPr>
            <p:spPr>
              <a:xfrm rot="5400000" flipH="1" flipV="1">
                <a:off x="5781504" y="-1088813"/>
                <a:ext cx="7941" cy="4867649"/>
              </a:xfrm>
              <a:prstGeom prst="bentConnector3">
                <a:avLst>
                  <a:gd name="adj1" fmla="val 1800000"/>
                </a:avLst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90D39BAB-5CDC-4DF9-9F76-E87CED4538AD}"/>
                  </a:ext>
                </a:extLst>
              </p:cNvPr>
              <p:cNvGrpSpPr/>
              <p:nvPr/>
            </p:nvGrpSpPr>
            <p:grpSpPr>
              <a:xfrm>
                <a:off x="4138184" y="1345011"/>
                <a:ext cx="852816" cy="747701"/>
                <a:chOff x="2717859" y="3634154"/>
                <a:chExt cx="1363849" cy="1195746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BF8EAD61-B4AB-4F56-A879-46DA1F575BCA}"/>
                    </a:ext>
                  </a:extLst>
                </p:cNvPr>
                <p:cNvGrpSpPr/>
                <p:nvPr/>
              </p:nvGrpSpPr>
              <p:grpSpPr>
                <a:xfrm>
                  <a:off x="2717859" y="3634154"/>
                  <a:ext cx="1363849" cy="1195746"/>
                  <a:chOff x="2934966" y="3774830"/>
                  <a:chExt cx="810123" cy="710271"/>
                </a:xfrm>
              </p:grpSpPr>
              <p:sp>
                <p:nvSpPr>
                  <p:cNvPr id="30" name="사다리꼴 29">
                    <a:extLst>
                      <a:ext uri="{FF2B5EF4-FFF2-40B4-BE49-F238E27FC236}">
                        <a16:creationId xmlns:a16="http://schemas.microsoft.com/office/drawing/2014/main" id="{FAD6E90C-5431-4088-8854-A6EC6D029D8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186128" y="3926140"/>
                    <a:ext cx="710269" cy="407653"/>
                  </a:xfrm>
                  <a:prstGeom prst="trapezoid">
                    <a:avLst>
                      <a:gd name="adj" fmla="val 38314"/>
                    </a:avLst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1" name="사다리꼴 30">
                    <a:extLst>
                      <a:ext uri="{FF2B5EF4-FFF2-40B4-BE49-F238E27FC236}">
                        <a16:creationId xmlns:a16="http://schemas.microsoft.com/office/drawing/2014/main" id="{262CAD58-8DE2-40E5-B00D-95C310B209A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83658" y="3926138"/>
                    <a:ext cx="710269" cy="407653"/>
                  </a:xfrm>
                  <a:prstGeom prst="trapezoid">
                    <a:avLst>
                      <a:gd name="adj" fmla="val 38314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AF98687-5180-4D26-A93E-C3CA0F44833A}"/>
                    </a:ext>
                  </a:extLst>
                </p:cNvPr>
                <p:cNvSpPr txBox="1"/>
                <p:nvPr/>
              </p:nvSpPr>
              <p:spPr>
                <a:xfrm>
                  <a:off x="3055361" y="4089357"/>
                  <a:ext cx="680121" cy="3691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G(X)</a:t>
                  </a:r>
                  <a:endParaRPr lang="ko-KR" altLang="en-US" sz="9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8002A2-CCEE-4FC3-B16D-E160ACCECF68}"/>
                  </a:ext>
                </a:extLst>
              </p:cNvPr>
              <p:cNvSpPr txBox="1"/>
              <p:nvPr/>
            </p:nvSpPr>
            <p:spPr>
              <a:xfrm>
                <a:off x="6579037" y="1629650"/>
                <a:ext cx="845786" cy="230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F(G(X))</a:t>
                </a:r>
                <a:endParaRPr lang="ko-KR" altLang="en-US" sz="9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4A8574CD-6D6D-4559-9D62-4A30DB4AF343}"/>
                  </a:ext>
                </a:extLst>
              </p:cNvPr>
              <p:cNvCxnSpPr>
                <a:cxnSpLocks/>
                <a:stCxn id="30" idx="2"/>
                <a:endCxn id="5" idx="1"/>
              </p:cNvCxnSpPr>
              <p:nvPr/>
            </p:nvCxnSpPr>
            <p:spPr>
              <a:xfrm>
                <a:off x="4991000" y="1718862"/>
                <a:ext cx="416651" cy="2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B211FC1-6C9D-41AE-AB4E-815488315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9317" y="2557055"/>
                <a:ext cx="416652" cy="2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3E682C6-C398-4DBE-9239-07E8140527C4}"/>
                  </a:ext>
                </a:extLst>
              </p:cNvPr>
              <p:cNvSpPr/>
              <p:nvPr/>
            </p:nvSpPr>
            <p:spPr>
              <a:xfrm>
                <a:off x="5397516" y="2396226"/>
                <a:ext cx="747706" cy="7477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027" name="연결선: 꺾임 1026">
                <a:extLst>
                  <a:ext uri="{FF2B5EF4-FFF2-40B4-BE49-F238E27FC236}">
                    <a16:creationId xmlns:a16="http://schemas.microsoft.com/office/drawing/2014/main" id="{951DE8FF-4F0F-4E2F-9ED8-487ADE4D464A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6704458" y="1169763"/>
                <a:ext cx="204547" cy="2050454"/>
              </a:xfrm>
              <a:prstGeom prst="bentConnector2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9" name="사다리꼴 78">
                <a:extLst>
                  <a:ext uri="{FF2B5EF4-FFF2-40B4-BE49-F238E27FC236}">
                    <a16:creationId xmlns:a16="http://schemas.microsoft.com/office/drawing/2014/main" id="{F8DDCA4F-E58A-4770-ADB7-C973444D96C8}"/>
                  </a:ext>
                </a:extLst>
              </p:cNvPr>
              <p:cNvSpPr/>
              <p:nvPr/>
            </p:nvSpPr>
            <p:spPr>
              <a:xfrm rot="5400000">
                <a:off x="7848790" y="2199687"/>
                <a:ext cx="744023" cy="736760"/>
              </a:xfrm>
              <a:prstGeom prst="trapezoid">
                <a:avLst>
                  <a:gd name="adj" fmla="val 2452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98694" tIns="49347" rIns="98694" bIns="49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89C58A2-D80F-40B0-A761-B13F3A398078}"/>
                  </a:ext>
                </a:extLst>
              </p:cNvPr>
              <p:cNvSpPr txBox="1"/>
              <p:nvPr/>
            </p:nvSpPr>
            <p:spPr>
              <a:xfrm>
                <a:off x="7794559" y="2462596"/>
                <a:ext cx="849303" cy="455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D(Y, FakeY)</a:t>
                </a:r>
                <a:endParaRPr lang="ko-KR" altLang="en-US" sz="9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9FB27369-7A5F-4683-A043-C15029BC7AE3}"/>
                  </a:ext>
                </a:extLst>
              </p:cNvPr>
              <p:cNvCxnSpPr>
                <a:cxnSpLocks/>
                <a:stCxn id="43" idx="2"/>
                <a:endCxn id="6" idx="1"/>
              </p:cNvCxnSpPr>
              <p:nvPr/>
            </p:nvCxnSpPr>
            <p:spPr>
              <a:xfrm>
                <a:off x="7424824" y="1718862"/>
                <a:ext cx="416652" cy="2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1" name="직선 화살표 연결선 130">
                <a:extLst>
                  <a:ext uri="{FF2B5EF4-FFF2-40B4-BE49-F238E27FC236}">
                    <a16:creationId xmlns:a16="http://schemas.microsoft.com/office/drawing/2014/main" id="{1653CCC2-A647-4A6E-B6E5-53AA5B0DF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6090" y="2745317"/>
                <a:ext cx="1695869" cy="0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2D9508A-B689-467B-92AD-80A6B764E0BD}"/>
                </a:ext>
              </a:extLst>
            </p:cNvPr>
            <p:cNvGrpSpPr/>
            <p:nvPr/>
          </p:nvGrpSpPr>
          <p:grpSpPr>
            <a:xfrm>
              <a:off x="3700657" y="3243029"/>
              <a:ext cx="6789850" cy="2118293"/>
              <a:chOff x="3700657" y="3243029"/>
              <a:chExt cx="6789850" cy="2118293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591A0098-3AD5-40EB-9B97-99643DA59C24}"/>
                  </a:ext>
                </a:extLst>
              </p:cNvPr>
              <p:cNvSpPr/>
              <p:nvPr/>
            </p:nvSpPr>
            <p:spPr>
              <a:xfrm>
                <a:off x="3700657" y="3633676"/>
                <a:ext cx="747706" cy="7477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98063BB-A52E-4319-B616-1142DCF39731}"/>
                  </a:ext>
                </a:extLst>
              </p:cNvPr>
              <p:cNvSpPr/>
              <p:nvPr/>
            </p:nvSpPr>
            <p:spPr>
              <a:xfrm>
                <a:off x="6134481" y="3633676"/>
                <a:ext cx="747706" cy="747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Fake X</a:t>
                </a:r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2590B156-DC39-4E36-9F54-1A79C788C9CF}"/>
                  </a:ext>
                </a:extLst>
              </p:cNvPr>
              <p:cNvSpPr/>
              <p:nvPr/>
            </p:nvSpPr>
            <p:spPr>
              <a:xfrm>
                <a:off x="8568306" y="3633676"/>
                <a:ext cx="747706" cy="747706"/>
              </a:xfrm>
              <a:prstGeom prst="rect">
                <a:avLst/>
              </a:prstGeom>
              <a:solidFill>
                <a:srgbClr val="F19E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Y’</a:t>
                </a:r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A283D1C2-24C8-42DC-85CF-594E63744AD0}"/>
                  </a:ext>
                </a:extLst>
              </p:cNvPr>
              <p:cNvCxnSpPr>
                <a:cxnSpLocks/>
                <a:stCxn id="96" idx="3"/>
                <a:endCxn id="118" idx="2"/>
              </p:cNvCxnSpPr>
              <p:nvPr/>
            </p:nvCxnSpPr>
            <p:spPr>
              <a:xfrm flipV="1">
                <a:off x="4448363" y="4007526"/>
                <a:ext cx="416651" cy="3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B120BE4B-9CDA-4E1E-B7BD-0F8A24C69EBD}"/>
                  </a:ext>
                </a:extLst>
              </p:cNvPr>
              <p:cNvCxnSpPr>
                <a:cxnSpLocks/>
                <a:stCxn id="97" idx="3"/>
                <a:endCxn id="120" idx="2"/>
              </p:cNvCxnSpPr>
              <p:nvPr/>
            </p:nvCxnSpPr>
            <p:spPr>
              <a:xfrm flipV="1">
                <a:off x="6882187" y="4007526"/>
                <a:ext cx="416651" cy="3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25EE287-8D3C-4E38-B3B4-271034CF05A8}"/>
                  </a:ext>
                </a:extLst>
              </p:cNvPr>
              <p:cNvSpPr txBox="1"/>
              <p:nvPr/>
            </p:nvSpPr>
            <p:spPr>
              <a:xfrm>
                <a:off x="5415027" y="3243029"/>
                <a:ext cx="23074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rgbClr val="7030A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Cycle Consistency Loss Y &lt;-&gt; Y’</a:t>
                </a:r>
                <a:endParaRPr lang="ko-KR" altLang="en-US" sz="1100" b="1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55130C3-B023-44F7-869E-3FAF2C78C017}"/>
                  </a:ext>
                </a:extLst>
              </p:cNvPr>
              <p:cNvSpPr txBox="1"/>
              <p:nvPr/>
            </p:nvSpPr>
            <p:spPr>
              <a:xfrm>
                <a:off x="9742801" y="4518120"/>
                <a:ext cx="7477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rgbClr val="7030A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GAN Loss</a:t>
                </a:r>
                <a:endParaRPr lang="ko-KR" altLang="en-US" sz="1100" b="1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B25191F6-9326-4310-A593-DB880A743E6A}"/>
                  </a:ext>
                </a:extLst>
              </p:cNvPr>
              <p:cNvGrpSpPr/>
              <p:nvPr/>
            </p:nvGrpSpPr>
            <p:grpSpPr>
              <a:xfrm>
                <a:off x="7298838" y="3633676"/>
                <a:ext cx="852816" cy="747701"/>
                <a:chOff x="2934966" y="3774830"/>
                <a:chExt cx="810123" cy="710271"/>
              </a:xfrm>
            </p:grpSpPr>
            <p:sp>
              <p:nvSpPr>
                <p:cNvPr id="119" name="사다리꼴 118">
                  <a:extLst>
                    <a:ext uri="{FF2B5EF4-FFF2-40B4-BE49-F238E27FC236}">
                      <a16:creationId xmlns:a16="http://schemas.microsoft.com/office/drawing/2014/main" id="{3B6B68A3-969E-4DCB-934B-6D23FE6EFDAC}"/>
                    </a:ext>
                  </a:extLst>
                </p:cNvPr>
                <p:cNvSpPr/>
                <p:nvPr/>
              </p:nvSpPr>
              <p:spPr>
                <a:xfrm rot="16200000">
                  <a:off x="3186128" y="3926140"/>
                  <a:ext cx="710269" cy="407653"/>
                </a:xfrm>
                <a:prstGeom prst="trapezoid">
                  <a:avLst>
                    <a:gd name="adj" fmla="val 3831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0" name="사다리꼴 119">
                  <a:extLst>
                    <a:ext uri="{FF2B5EF4-FFF2-40B4-BE49-F238E27FC236}">
                      <a16:creationId xmlns:a16="http://schemas.microsoft.com/office/drawing/2014/main" id="{2E0E21AB-481E-4CF4-BC6B-BD31285321EF}"/>
                    </a:ext>
                  </a:extLst>
                </p:cNvPr>
                <p:cNvSpPr/>
                <p:nvPr/>
              </p:nvSpPr>
              <p:spPr>
                <a:xfrm rot="5400000">
                  <a:off x="2783658" y="3926138"/>
                  <a:ext cx="710269" cy="407653"/>
                </a:xfrm>
                <a:prstGeom prst="trapezoid">
                  <a:avLst>
                    <a:gd name="adj" fmla="val 3831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104" name="연결선: 꺾임 103">
                <a:extLst>
                  <a:ext uri="{FF2B5EF4-FFF2-40B4-BE49-F238E27FC236}">
                    <a16:creationId xmlns:a16="http://schemas.microsoft.com/office/drawing/2014/main" id="{2414E813-E004-43AC-A840-0BF2F4FB9B93}"/>
                  </a:ext>
                </a:extLst>
              </p:cNvPr>
              <p:cNvCxnSpPr>
                <a:cxnSpLocks/>
                <a:stCxn id="96" idx="0"/>
                <a:endCxn id="98" idx="0"/>
              </p:cNvCxnSpPr>
              <p:nvPr/>
            </p:nvCxnSpPr>
            <p:spPr>
              <a:xfrm rot="5400000" flipH="1" flipV="1">
                <a:off x="6508334" y="1199852"/>
                <a:ext cx="7941" cy="4867649"/>
              </a:xfrm>
              <a:prstGeom prst="bentConnector3">
                <a:avLst>
                  <a:gd name="adj1" fmla="val 1800000"/>
                </a:avLst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AA120660-7ABB-495C-B7A0-1616AA968977}"/>
                  </a:ext>
                </a:extLst>
              </p:cNvPr>
              <p:cNvGrpSpPr/>
              <p:nvPr/>
            </p:nvGrpSpPr>
            <p:grpSpPr>
              <a:xfrm>
                <a:off x="4865014" y="3633676"/>
                <a:ext cx="852816" cy="747701"/>
                <a:chOff x="2717859" y="3634154"/>
                <a:chExt cx="1363849" cy="1195746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CEE9E658-6EA1-415E-BDFC-4ABFEB893B75}"/>
                    </a:ext>
                  </a:extLst>
                </p:cNvPr>
                <p:cNvGrpSpPr/>
                <p:nvPr/>
              </p:nvGrpSpPr>
              <p:grpSpPr>
                <a:xfrm>
                  <a:off x="2717859" y="3634154"/>
                  <a:ext cx="1363849" cy="1195746"/>
                  <a:chOff x="2934966" y="3774830"/>
                  <a:chExt cx="810123" cy="710271"/>
                </a:xfrm>
              </p:grpSpPr>
              <p:sp>
                <p:nvSpPr>
                  <p:cNvPr id="117" name="사다리꼴 116">
                    <a:extLst>
                      <a:ext uri="{FF2B5EF4-FFF2-40B4-BE49-F238E27FC236}">
                        <a16:creationId xmlns:a16="http://schemas.microsoft.com/office/drawing/2014/main" id="{E758D616-5153-411F-B5C2-8703AF82449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186128" y="3926140"/>
                    <a:ext cx="710269" cy="407653"/>
                  </a:xfrm>
                  <a:prstGeom prst="trapezoid">
                    <a:avLst>
                      <a:gd name="adj" fmla="val 38314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18" name="사다리꼴 117">
                    <a:extLst>
                      <a:ext uri="{FF2B5EF4-FFF2-40B4-BE49-F238E27FC236}">
                        <a16:creationId xmlns:a16="http://schemas.microsoft.com/office/drawing/2014/main" id="{6D445FA5-E524-4A00-AC68-9D809C8CE1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83658" y="3926138"/>
                    <a:ext cx="710269" cy="407653"/>
                  </a:xfrm>
                  <a:prstGeom prst="trapezoid">
                    <a:avLst>
                      <a:gd name="adj" fmla="val 38314"/>
                    </a:avLst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38E6DF7-6817-4D62-833C-8F8C0FCDFFFD}"/>
                    </a:ext>
                  </a:extLst>
                </p:cNvPr>
                <p:cNvSpPr txBox="1"/>
                <p:nvPr/>
              </p:nvSpPr>
              <p:spPr>
                <a:xfrm>
                  <a:off x="3055361" y="4089357"/>
                  <a:ext cx="680121" cy="3691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F(Y)</a:t>
                  </a:r>
                  <a:endParaRPr lang="ko-KR" altLang="en-US" sz="9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C8F8645-149B-4D8A-8387-588C5E720CFE}"/>
                  </a:ext>
                </a:extLst>
              </p:cNvPr>
              <p:cNvSpPr txBox="1"/>
              <p:nvPr/>
            </p:nvSpPr>
            <p:spPr>
              <a:xfrm>
                <a:off x="7305867" y="3918315"/>
                <a:ext cx="84578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G(F(Y))</a:t>
                </a:r>
                <a:endParaRPr lang="ko-KR" altLang="en-US" sz="9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50E45AEB-7B34-4532-AEEB-BFF0470B86ED}"/>
                  </a:ext>
                </a:extLst>
              </p:cNvPr>
              <p:cNvCxnSpPr>
                <a:cxnSpLocks/>
                <a:stCxn id="117" idx="2"/>
                <a:endCxn id="97" idx="1"/>
              </p:cNvCxnSpPr>
              <p:nvPr/>
            </p:nvCxnSpPr>
            <p:spPr>
              <a:xfrm>
                <a:off x="5717830" y="4007527"/>
                <a:ext cx="416651" cy="2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>
                <a:extLst>
                  <a:ext uri="{FF2B5EF4-FFF2-40B4-BE49-F238E27FC236}">
                    <a16:creationId xmlns:a16="http://schemas.microsoft.com/office/drawing/2014/main" id="{7DC5AEB3-F0D6-4193-8156-271C4E0BE0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6148" y="4754447"/>
                <a:ext cx="416652" cy="2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5938E0CD-F7AA-47F2-B44A-18161ABDFBF8}"/>
                  </a:ext>
                </a:extLst>
              </p:cNvPr>
              <p:cNvSpPr/>
              <p:nvPr/>
            </p:nvSpPr>
            <p:spPr>
              <a:xfrm>
                <a:off x="6134481" y="4613616"/>
                <a:ext cx="747706" cy="74770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10" name="연결선: 꺾임 109">
                <a:extLst>
                  <a:ext uri="{FF2B5EF4-FFF2-40B4-BE49-F238E27FC236}">
                    <a16:creationId xmlns:a16="http://schemas.microsoft.com/office/drawing/2014/main" id="{57CF71C4-AD33-47C2-9B67-2A2F33BE8BC8}"/>
                  </a:ext>
                </a:extLst>
              </p:cNvPr>
              <p:cNvCxnSpPr>
                <a:cxnSpLocks/>
                <a:stCxn id="97" idx="2"/>
              </p:cNvCxnSpPr>
              <p:nvPr/>
            </p:nvCxnSpPr>
            <p:spPr>
              <a:xfrm rot="16200000" flipH="1">
                <a:off x="7480097" y="3409619"/>
                <a:ext cx="136738" cy="2080264"/>
              </a:xfrm>
              <a:prstGeom prst="bentConnector2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12" name="사다리꼴 111">
                <a:extLst>
                  <a:ext uri="{FF2B5EF4-FFF2-40B4-BE49-F238E27FC236}">
                    <a16:creationId xmlns:a16="http://schemas.microsoft.com/office/drawing/2014/main" id="{D870913D-77A6-4C54-B138-8D86253F1604}"/>
                  </a:ext>
                </a:extLst>
              </p:cNvPr>
              <p:cNvSpPr/>
              <p:nvPr/>
            </p:nvSpPr>
            <p:spPr>
              <a:xfrm rot="5400000">
                <a:off x="8580294" y="4423666"/>
                <a:ext cx="744023" cy="727413"/>
              </a:xfrm>
              <a:prstGeom prst="trapezoid">
                <a:avLst>
                  <a:gd name="adj" fmla="val 2452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98694" tIns="49347" rIns="98694" bIns="49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085B5EB-DD20-4543-AAB8-8DF033697597}"/>
                  </a:ext>
                </a:extLst>
              </p:cNvPr>
              <p:cNvSpPr txBox="1"/>
              <p:nvPr/>
            </p:nvSpPr>
            <p:spPr>
              <a:xfrm>
                <a:off x="8527653" y="4671956"/>
                <a:ext cx="84930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D(X, FakeX)</a:t>
                </a:r>
                <a:endParaRPr lang="ko-KR" altLang="en-US" sz="9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58505770-1165-40F9-A3E0-843C2932F12E}"/>
                  </a:ext>
                </a:extLst>
              </p:cNvPr>
              <p:cNvCxnSpPr>
                <a:cxnSpLocks/>
                <a:stCxn id="119" idx="2"/>
                <a:endCxn id="98" idx="1"/>
              </p:cNvCxnSpPr>
              <p:nvPr/>
            </p:nvCxnSpPr>
            <p:spPr>
              <a:xfrm>
                <a:off x="8151654" y="4007527"/>
                <a:ext cx="416652" cy="2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F362FA0F-D049-4BC9-BD6D-2BD844F19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2729" y="4987469"/>
                <a:ext cx="1695869" cy="0"/>
              </a:xfrm>
              <a:prstGeom prst="straightConnector1">
                <a:avLst/>
              </a:prstGeom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81601B99-B191-4FE9-A12D-C201FF429D4C}"/>
              </a:ext>
            </a:extLst>
          </p:cNvPr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139" name="텍스트 개체 틀 4">
              <a:extLst>
                <a:ext uri="{FF2B5EF4-FFF2-40B4-BE49-F238E27FC236}">
                  <a16:creationId xmlns:a16="http://schemas.microsoft.com/office/drawing/2014/main" id="{36220DE6-897D-47D7-B75D-4E10A917E15B}"/>
                </a:ext>
              </a:extLst>
            </p:cNvPr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텍스트 개체 틀 4">
              <a:extLst>
                <a:ext uri="{FF2B5EF4-FFF2-40B4-BE49-F238E27FC236}">
                  <a16:creationId xmlns:a16="http://schemas.microsoft.com/office/drawing/2014/main" id="{2FD92C00-31B5-4E87-AE1E-4EF19841FACC}"/>
                </a:ext>
              </a:extLst>
            </p:cNvPr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Horse to Zebra - CycleGAN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22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CycleGAN vs DiscoGAN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09D237B-6887-451D-99A9-A5D1245A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21" y="4012998"/>
            <a:ext cx="3603058" cy="2799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F810D1-257F-4B3F-898F-C9C4A16A4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5" r="2673"/>
          <a:stretch/>
        </p:blipFill>
        <p:spPr>
          <a:xfrm>
            <a:off x="3092022" y="1582579"/>
            <a:ext cx="6183957" cy="20207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4C77E41-9485-4EC7-83F5-8C465EC57BB0}"/>
              </a:ext>
            </a:extLst>
          </p:cNvPr>
          <p:cNvSpPr/>
          <p:nvPr/>
        </p:nvSpPr>
        <p:spPr>
          <a:xfrm>
            <a:off x="730448" y="2691754"/>
            <a:ext cx="1294522" cy="391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endParaRPr lang="ko-KR" altLang="en-US" sz="1943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67BC3F-D050-46ED-8BCD-04A41E2A7ACD}"/>
              </a:ext>
            </a:extLst>
          </p:cNvPr>
          <p:cNvSpPr/>
          <p:nvPr/>
        </p:nvSpPr>
        <p:spPr>
          <a:xfrm>
            <a:off x="717231" y="5367744"/>
            <a:ext cx="1318566" cy="391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endParaRPr lang="ko-KR" altLang="en-US" sz="1943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755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DCGAN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8B24F0-92F9-4F1F-B034-6CD599FB3E0C}"/>
              </a:ext>
            </a:extLst>
          </p:cNvPr>
          <p:cNvGrpSpPr/>
          <p:nvPr/>
        </p:nvGrpSpPr>
        <p:grpSpPr>
          <a:xfrm>
            <a:off x="6443490" y="1342159"/>
            <a:ext cx="2735679" cy="1219223"/>
            <a:chOff x="3598333" y="1794933"/>
            <a:chExt cx="4459285" cy="17356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6293C76-F5D9-4426-BDEA-F7AB41236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9443" y="1864254"/>
              <a:ext cx="4448175" cy="5048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934E50B-0D26-42A3-A0AA-9BC9A671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8712" y="2994026"/>
              <a:ext cx="1704975" cy="361950"/>
            </a:xfrm>
            <a:prstGeom prst="rect">
              <a:avLst/>
            </a:prstGeom>
          </p:spPr>
        </p:pic>
        <p:sp>
          <p:nvSpPr>
            <p:cNvPr id="16" name="아래쪽 화살표 5">
              <a:extLst>
                <a:ext uri="{FF2B5EF4-FFF2-40B4-BE49-F238E27FC236}">
                  <a16:creationId xmlns:a16="http://schemas.microsoft.com/office/drawing/2014/main" id="{E35C54D3-29D7-4453-9248-7A350869415B}"/>
                </a:ext>
              </a:extLst>
            </p:cNvPr>
            <p:cNvSpPr/>
            <p:nvPr/>
          </p:nvSpPr>
          <p:spPr>
            <a:xfrm>
              <a:off x="5592232" y="2430992"/>
              <a:ext cx="397934" cy="50112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17" name="모서리가 둥근 직사각형 9">
              <a:extLst>
                <a:ext uri="{FF2B5EF4-FFF2-40B4-BE49-F238E27FC236}">
                  <a16:creationId xmlns:a16="http://schemas.microsoft.com/office/drawing/2014/main" id="{DFDBF45C-2EFF-4D72-93C2-1889543509FA}"/>
                </a:ext>
              </a:extLst>
            </p:cNvPr>
            <p:cNvSpPr/>
            <p:nvPr/>
          </p:nvSpPr>
          <p:spPr>
            <a:xfrm>
              <a:off x="3598333" y="1794933"/>
              <a:ext cx="4419600" cy="173566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E34D93E-3AFA-4874-BB75-8D79E1ABA32D}"/>
              </a:ext>
            </a:extLst>
          </p:cNvPr>
          <p:cNvGrpSpPr/>
          <p:nvPr/>
        </p:nvGrpSpPr>
        <p:grpSpPr>
          <a:xfrm>
            <a:off x="1719055" y="1591018"/>
            <a:ext cx="4367584" cy="990706"/>
            <a:chOff x="553868" y="1424084"/>
            <a:chExt cx="5013848" cy="113729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2C51AD-083A-421E-9B18-848F19179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868" y="1424084"/>
              <a:ext cx="701656" cy="113729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61B1848-B15E-4E52-8C47-757083765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27" b="100000" l="9341" r="100000">
                          <a14:foregroundMark x1="40934" y1="14915" x2="61264" y2="14915"/>
                          <a14:foregroundMark x1="95055" y1="78644" x2="98901" y2="83559"/>
                          <a14:foregroundMark x1="46429" y1="42203" x2="21154" y2="48644"/>
                          <a14:foregroundMark x1="71154" y1="42203" x2="89011" y2="46441"/>
                          <a14:foregroundMark x1="78571" y1="45593" x2="71154" y2="62712"/>
                          <a14:foregroundMark x1="34890" y1="47119" x2="71154" y2="63559"/>
                          <a14:foregroundMark x1="74176" y1="54407" x2="72253" y2="65424"/>
                          <a14:foregroundMark x1="40934" y1="43051" x2="78571" y2="52881"/>
                          <a14:foregroundMark x1="48901" y1="49831" x2="57692" y2="58136"/>
                          <a14:foregroundMark x1="54396" y1="52881" x2="54396" y2="52881"/>
                          <a14:foregroundMark x1="45879" y1="48644" x2="45879" y2="48644"/>
                          <a14:foregroundMark x1="45879" y1="48644" x2="45879" y2="48644"/>
                          <a14:foregroundMark x1="74176" y1="49831" x2="74176" y2="49831"/>
                          <a14:foregroundMark x1="74725" y1="49831" x2="74725" y2="49831"/>
                          <a14:foregroundMark x1="74725" y1="49831" x2="74725" y2="49831"/>
                          <a14:foregroundMark x1="80220" y1="51356" x2="74176" y2="67627"/>
                          <a14:foregroundMark x1="74176" y1="63051" x2="68132" y2="70339"/>
                          <a14:foregroundMark x1="45330" y1="15593" x2="31593" y2="22881"/>
                          <a14:foregroundMark x1="48352" y1="18305" x2="75275" y2="3203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8942" y="1424084"/>
              <a:ext cx="701656" cy="113729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3786AA1-C320-4134-9888-09B6395C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0535" y="1424084"/>
              <a:ext cx="857181" cy="112212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2887C2-9647-43F5-86BE-D675A92A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21" b="100000" l="0" r="94286">
                          <a14:foregroundMark x1="45974" y1="39484" x2="36364" y2="42659"/>
                          <a14:foregroundMark x1="33506" y1="63095" x2="36883" y2="70238"/>
                          <a14:foregroundMark x1="20779" y1="84921" x2="44416" y2="91468"/>
                          <a14:foregroundMark x1="75844" y1="67659" x2="56623" y2="67659"/>
                          <a14:foregroundMark x1="62078" y1="68452" x2="62597" y2="81944"/>
                          <a14:foregroundMark x1="26753" y1="84524" x2="26753" y2="94246"/>
                          <a14:foregroundMark x1="24416" y1="81944" x2="20779" y2="97222"/>
                          <a14:foregroundMark x1="25455" y1="80754" x2="32987" y2="82937"/>
                          <a14:foregroundMark x1="11169" y1="62302" x2="12208" y2="70238"/>
                          <a14:foregroundMark x1="12727" y1="61111" x2="16364" y2="69643"/>
                          <a14:foregroundMark x1="76364" y1="68452" x2="69610" y2="77976"/>
                          <a14:foregroundMark x1="65195" y1="67262" x2="66753" y2="79167"/>
                          <a14:foregroundMark x1="42078" y1="38294" x2="45974" y2="54960"/>
                          <a14:foregroundMark x1="43896" y1="39881" x2="41039" y2="46825"/>
                          <a14:foregroundMark x1="70130" y1="67659" x2="68312" y2="75794"/>
                          <a14:foregroundMark x1="60519" y1="72619" x2="87792" y2="69643"/>
                          <a14:foregroundMark x1="37403" y1="58730" x2="37403" y2="71032"/>
                          <a14:foregroundMark x1="16364" y1="56151" x2="19221" y2="71429"/>
                          <a14:foregroundMark x1="11169" y1="57540" x2="11169" y2="66468"/>
                          <a14:backgroundMark x1="2078" y1="63095" x2="2078" y2="672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60363" y="1439255"/>
              <a:ext cx="857181" cy="1122128"/>
            </a:xfrm>
            <a:prstGeom prst="rect">
              <a:avLst/>
            </a:prstGeom>
          </p:spPr>
        </p:pic>
        <p:sp>
          <p:nvSpPr>
            <p:cNvPr id="22" name="뺄셈 기호 14">
              <a:extLst>
                <a:ext uri="{FF2B5EF4-FFF2-40B4-BE49-F238E27FC236}">
                  <a16:creationId xmlns:a16="http://schemas.microsoft.com/office/drawing/2014/main" id="{C1EAEF9F-7085-426B-9229-E31307634EF2}"/>
                </a:ext>
              </a:extLst>
            </p:cNvPr>
            <p:cNvSpPr/>
            <p:nvPr/>
          </p:nvSpPr>
          <p:spPr>
            <a:xfrm>
              <a:off x="1427501" y="2000319"/>
              <a:ext cx="451440" cy="310171"/>
            </a:xfrm>
            <a:prstGeom prst="mathMinus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23" name="덧셈 기호 15">
              <a:extLst>
                <a:ext uri="{FF2B5EF4-FFF2-40B4-BE49-F238E27FC236}">
                  <a16:creationId xmlns:a16="http://schemas.microsoft.com/office/drawing/2014/main" id="{5AA6363A-9B57-446C-84D1-6BF9702A45C5}"/>
                </a:ext>
              </a:extLst>
            </p:cNvPr>
            <p:cNvSpPr/>
            <p:nvPr/>
          </p:nvSpPr>
          <p:spPr>
            <a:xfrm>
              <a:off x="2744761" y="1930357"/>
              <a:ext cx="436540" cy="388773"/>
            </a:xfrm>
            <a:prstGeom prst="mathPlus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24" name="등호 16">
              <a:extLst>
                <a:ext uri="{FF2B5EF4-FFF2-40B4-BE49-F238E27FC236}">
                  <a16:creationId xmlns:a16="http://schemas.microsoft.com/office/drawing/2014/main" id="{9568EC31-F8F5-4CE0-9BB5-FBD4468B88EB}"/>
                </a:ext>
              </a:extLst>
            </p:cNvPr>
            <p:cNvSpPr/>
            <p:nvPr/>
          </p:nvSpPr>
          <p:spPr>
            <a:xfrm>
              <a:off x="4248965" y="1959653"/>
              <a:ext cx="430147" cy="315339"/>
            </a:xfrm>
            <a:prstGeom prst="mathEqual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78EC89-B1C8-4B4E-84AA-2D11181BDE6D}"/>
              </a:ext>
            </a:extLst>
          </p:cNvPr>
          <p:cNvGrpSpPr/>
          <p:nvPr/>
        </p:nvGrpSpPr>
        <p:grpSpPr>
          <a:xfrm>
            <a:off x="1719055" y="2895130"/>
            <a:ext cx="7253701" cy="4306910"/>
            <a:chOff x="1719055" y="2985207"/>
            <a:chExt cx="7253701" cy="430691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F3E7B21-8D8A-41E6-8F07-33F10772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9055" y="2985207"/>
              <a:ext cx="7253701" cy="3726531"/>
            </a:xfrm>
            <a:prstGeom prst="rect">
              <a:avLst/>
            </a:prstGeom>
          </p:spPr>
        </p:pic>
        <p:sp>
          <p:nvSpPr>
            <p:cNvPr id="26" name="왼쪽 중괄호 25">
              <a:extLst>
                <a:ext uri="{FF2B5EF4-FFF2-40B4-BE49-F238E27FC236}">
                  <a16:creationId xmlns:a16="http://schemas.microsoft.com/office/drawing/2014/main" id="{F9A860A7-88ED-40BB-AFA0-A2D568642D1F}"/>
                </a:ext>
              </a:extLst>
            </p:cNvPr>
            <p:cNvSpPr/>
            <p:nvPr/>
          </p:nvSpPr>
          <p:spPr>
            <a:xfrm rot="16200000">
              <a:off x="2799760" y="6134865"/>
              <a:ext cx="195999" cy="1153745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80189" tIns="40094" rIns="80189" bIns="400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579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6FBEE82-3A9D-4965-BA29-E10C69187F5D}"/>
                </a:ext>
              </a:extLst>
            </p:cNvPr>
            <p:cNvSpPr/>
            <p:nvPr/>
          </p:nvSpPr>
          <p:spPr>
            <a:xfrm>
              <a:off x="2451720" y="6956769"/>
              <a:ext cx="979755" cy="335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79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SMILING</a:t>
              </a:r>
              <a:endParaRPr lang="ko-KR" altLang="en-US" sz="1579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888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144481" y="3573452"/>
            <a:ext cx="4407617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pc="-7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End of Document</a:t>
            </a:r>
          </a:p>
        </p:txBody>
      </p:sp>
    </p:spTree>
    <p:extLst>
      <p:ext uri="{BB962C8B-B14F-4D97-AF65-F5344CB8AC3E}">
        <p14:creationId xmlns:p14="http://schemas.microsoft.com/office/powerpoint/2010/main" val="192537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과제소개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449126" y="4258768"/>
            <a:ext cx="7778177" cy="2784374"/>
            <a:chOff x="2449126" y="4258768"/>
            <a:chExt cx="7778177" cy="278437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4F0859-4FFF-41F0-B8E8-D1D1050D3E7F}"/>
                </a:ext>
              </a:extLst>
            </p:cNvPr>
            <p:cNvSpPr/>
            <p:nvPr/>
          </p:nvSpPr>
          <p:spPr>
            <a:xfrm>
              <a:off x="2449126" y="4504992"/>
              <a:ext cx="1975443" cy="2291925"/>
            </a:xfrm>
            <a:prstGeom prst="rect">
              <a:avLst/>
            </a:prstGeom>
            <a:noFill/>
          </p:spPr>
          <p:txBody>
            <a:bodyPr wrap="none" lIns="98694" tIns="49347" rIns="98694" bIns="49347">
              <a:spAutoFit/>
            </a:bodyPr>
            <a:lstStyle/>
            <a:p>
              <a:pPr algn="ctr"/>
              <a:r>
                <a:rPr lang="en-US" altLang="ko-KR" sz="6476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CNN</a:t>
              </a:r>
            </a:p>
            <a:p>
              <a:pPr algn="ctr"/>
              <a:r>
                <a:rPr lang="ko-KR" altLang="en-US" sz="3885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lang="en-US" altLang="ko-KR" sz="3885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3885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endParaRPr lang="en-US" altLang="ko-KR" sz="5828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D7FA9F3-DB4E-4A2F-813C-95EAB13BF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1" t="10746" r="15835" b="5917"/>
            <a:stretch/>
          </p:blipFill>
          <p:spPr>
            <a:xfrm>
              <a:off x="6496735" y="4258768"/>
              <a:ext cx="3730568" cy="2784374"/>
            </a:xfrm>
            <a:prstGeom prst="rect">
              <a:avLst/>
            </a:prstGeom>
          </p:spPr>
        </p:pic>
      </p:grpSp>
      <p:pic>
        <p:nvPicPr>
          <p:cNvPr id="30" name="그림 29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61" y="1258291"/>
            <a:ext cx="6119774" cy="255442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4F0859-4FFF-41F0-B8E8-D1D1050D3E7F}"/>
              </a:ext>
            </a:extLst>
          </p:cNvPr>
          <p:cNvSpPr/>
          <p:nvPr/>
        </p:nvSpPr>
        <p:spPr>
          <a:xfrm>
            <a:off x="6875315" y="1771952"/>
            <a:ext cx="2973408" cy="1527100"/>
          </a:xfrm>
          <a:prstGeom prst="rect">
            <a:avLst/>
          </a:prstGeom>
          <a:noFill/>
        </p:spPr>
        <p:txBody>
          <a:bodyPr wrap="none" lIns="98694" tIns="49347" rIns="98694" bIns="49347">
            <a:spAutoFit/>
          </a:bodyPr>
          <a:lstStyle/>
          <a:p>
            <a:pPr algn="ctr"/>
            <a:r>
              <a:rPr lang="en-US" altLang="ko-KR" sz="6476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endParaRPr lang="en-US" altLang="ko-KR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50591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과제소개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98268" y="4256422"/>
            <a:ext cx="7953022" cy="2814369"/>
            <a:chOff x="598268" y="4256422"/>
            <a:chExt cx="7953022" cy="28143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112CAF0-9204-4840-AE55-5639CEED4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68" y="4256422"/>
              <a:ext cx="3934222" cy="281436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2E2699-80D6-4516-8C22-A46A39DA3B31}"/>
                </a:ext>
              </a:extLst>
            </p:cNvPr>
            <p:cNvSpPr/>
            <p:nvPr/>
          </p:nvSpPr>
          <p:spPr>
            <a:xfrm>
              <a:off x="6123800" y="4516874"/>
              <a:ext cx="2427490" cy="2293463"/>
            </a:xfrm>
            <a:prstGeom prst="rect">
              <a:avLst/>
            </a:prstGeom>
            <a:noFill/>
          </p:spPr>
          <p:txBody>
            <a:bodyPr wrap="none" lIns="98694" tIns="49347" rIns="98694" bIns="49347">
              <a:spAutoFit/>
            </a:bodyPr>
            <a:lstStyle/>
            <a:p>
              <a:pPr algn="ctr"/>
              <a:r>
                <a:rPr lang="en-US" altLang="ko-KR" sz="6476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</a:t>
              </a:r>
            </a:p>
            <a:p>
              <a:pPr algn="ctr"/>
              <a:r>
                <a:rPr lang="ko-KR" altLang="en-US" sz="389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비지도학습</a:t>
              </a:r>
              <a:endParaRPr lang="en-US" altLang="ko-KR" sz="389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389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6476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2E2699-80D6-4516-8C22-A46A39DA3B31}"/>
              </a:ext>
            </a:extLst>
          </p:cNvPr>
          <p:cNvSpPr/>
          <p:nvPr/>
        </p:nvSpPr>
        <p:spPr>
          <a:xfrm>
            <a:off x="1184120" y="1387598"/>
            <a:ext cx="2762518" cy="1694838"/>
          </a:xfrm>
          <a:prstGeom prst="rect">
            <a:avLst/>
          </a:prstGeom>
          <a:noFill/>
        </p:spPr>
        <p:txBody>
          <a:bodyPr wrap="none" lIns="98694" tIns="49347" rIns="98694" bIns="49347">
            <a:spAutoFit/>
          </a:bodyPr>
          <a:lstStyle/>
          <a:p>
            <a:pPr algn="ctr"/>
            <a:r>
              <a:rPr lang="en-US" altLang="ko-KR" sz="6476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</a:p>
          <a:p>
            <a:pPr algn="ctr"/>
            <a:r>
              <a:rPr lang="ko-KR" altLang="en-US" sz="389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비지도학습 </a:t>
            </a:r>
            <a:r>
              <a:rPr lang="en-US" altLang="ko-KR" sz="389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A350A2-AB24-4E39-B0A1-C713D816A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01" y="1254088"/>
            <a:ext cx="5379289" cy="2403512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14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과제소개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Picture 8" descr="Season Trans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27" y="1330037"/>
            <a:ext cx="3726593" cy="34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iscogan image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2"/>
          <a:stretch/>
        </p:blipFill>
        <p:spPr bwMode="auto">
          <a:xfrm>
            <a:off x="814927" y="5058803"/>
            <a:ext cx="4395813" cy="14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476145" y="6838951"/>
            <a:ext cx="1865284" cy="2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이미지출처</a:t>
            </a:r>
            <a:r>
              <a:rPr lang="en-US" altLang="ko-KR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이미지검색</a:t>
            </a:r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4357310" y="1023054"/>
            <a:ext cx="3068059" cy="763811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할수 있는 일들</a:t>
            </a:r>
            <a:endParaRPr lang="ko-KR" altLang="en-US" sz="215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5D0062-F40A-476B-ABA2-22CD34088C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6"/>
          <a:stretch/>
        </p:blipFill>
        <p:spPr>
          <a:xfrm>
            <a:off x="5515942" y="1622747"/>
            <a:ext cx="4780117" cy="30925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038C2F-1D2D-4BA7-AAAF-A297C044D6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03" t="2760" r="4553"/>
          <a:stretch/>
        </p:blipFill>
        <p:spPr>
          <a:xfrm>
            <a:off x="5891339" y="4775885"/>
            <a:ext cx="4404720" cy="202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3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2"/>
          <p:cNvSpPr txBox="1">
            <a:spLocks/>
          </p:cNvSpPr>
          <p:nvPr/>
        </p:nvSpPr>
        <p:spPr>
          <a:xfrm>
            <a:off x="593725" y="1897909"/>
            <a:ext cx="9859559" cy="763811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GAN(Generative Adversarial Networks) </a:t>
            </a:r>
            <a:r>
              <a:rPr lang="ko-KR" altLang="en-US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15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2A21D-CDF8-4744-8B9A-AA1A293FEDF3}"/>
              </a:ext>
            </a:extLst>
          </p:cNvPr>
          <p:cNvGrpSpPr/>
          <p:nvPr/>
        </p:nvGrpSpPr>
        <p:grpSpPr>
          <a:xfrm>
            <a:off x="489563" y="2945524"/>
            <a:ext cx="4506413" cy="2695629"/>
            <a:chOff x="806314" y="1450427"/>
            <a:chExt cx="4942045" cy="2956214"/>
          </a:xfrm>
          <a:effectLst/>
        </p:grpSpPr>
        <p:pic>
          <p:nvPicPr>
            <p:cNvPr id="13" name="Picture 2" descr="경찰(분류모델) vs 위조지폐범(생성모델)">
              <a:extLst>
                <a:ext uri="{FF2B5EF4-FFF2-40B4-BE49-F238E27FC236}">
                  <a16:creationId xmlns:a16="http://schemas.microsoft.com/office/drawing/2014/main" id="{2071DE93-7B79-4820-954A-6D873AD7F5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7" r="14581"/>
            <a:stretch/>
          </p:blipFill>
          <p:spPr bwMode="auto">
            <a:xfrm>
              <a:off x="848544" y="1772050"/>
              <a:ext cx="4899815" cy="2634591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38100" cap="sq">
              <a:solidFill>
                <a:schemeClr val="accent2"/>
              </a:solidFill>
              <a:miter lim="800000"/>
            </a:ln>
            <a:effectLst/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8F5F74-F806-402C-82CB-1FBB5C2A5586}"/>
                </a:ext>
              </a:extLst>
            </p:cNvPr>
            <p:cNvSpPr/>
            <p:nvPr/>
          </p:nvSpPr>
          <p:spPr>
            <a:xfrm>
              <a:off x="806314" y="1450427"/>
              <a:ext cx="1203195" cy="28949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컨셉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549BE6-588E-412D-9CE4-B2BE0B52D52F}"/>
              </a:ext>
            </a:extLst>
          </p:cNvPr>
          <p:cNvSpPr/>
          <p:nvPr/>
        </p:nvSpPr>
        <p:spPr>
          <a:xfrm>
            <a:off x="5806492" y="2924916"/>
            <a:ext cx="1097136" cy="263972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CDCC89-715E-4ECE-867D-622855B58009}"/>
              </a:ext>
            </a:extLst>
          </p:cNvPr>
          <p:cNvSpPr/>
          <p:nvPr/>
        </p:nvSpPr>
        <p:spPr>
          <a:xfrm>
            <a:off x="5811486" y="3200155"/>
            <a:ext cx="4508510" cy="2435675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화살표: 오른쪽 52">
            <a:extLst>
              <a:ext uri="{FF2B5EF4-FFF2-40B4-BE49-F238E27FC236}">
                <a16:creationId xmlns:a16="http://schemas.microsoft.com/office/drawing/2014/main" id="{51AA8CCF-95AF-4732-9F5E-00BDE799C9C2}"/>
              </a:ext>
            </a:extLst>
          </p:cNvPr>
          <p:cNvSpPr/>
          <p:nvPr/>
        </p:nvSpPr>
        <p:spPr>
          <a:xfrm>
            <a:off x="5228492" y="3651219"/>
            <a:ext cx="397317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91" y="5924958"/>
            <a:ext cx="8831026" cy="966375"/>
          </a:xfrm>
          <a:prstGeom prst="rect">
            <a:avLst/>
          </a:prstGeom>
        </p:spPr>
      </p:pic>
      <p:pic>
        <p:nvPicPr>
          <p:cNvPr id="39" name="Picture 2" descr="gan noise vector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95" y="3452084"/>
            <a:ext cx="4302216" cy="19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5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0" name="Picture 2" descr="G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16" y="2265586"/>
            <a:ext cx="7776378" cy="33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571945" y="6816818"/>
            <a:ext cx="4881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이미지출처</a:t>
            </a:r>
            <a:r>
              <a:rPr lang="en-US" altLang="ko-KR" sz="12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>
                <a:hlinkClick r:id="rId4"/>
              </a:rPr>
              <a:t>https://skymind.ai/kr/wiki/generative-adversarial-network-gan</a:t>
            </a:r>
            <a:endParaRPr lang="ko-KR" alt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0C00B64-E960-495F-A17B-DF1812687FDA}"/>
              </a:ext>
            </a:extLst>
          </p:cNvPr>
          <p:cNvSpPr txBox="1">
            <a:spLocks/>
          </p:cNvSpPr>
          <p:nvPr/>
        </p:nvSpPr>
        <p:spPr>
          <a:xfrm>
            <a:off x="593725" y="2048784"/>
            <a:ext cx="9859559" cy="763811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GAN(Generative Adversarial Networks) </a:t>
            </a:r>
            <a:r>
              <a:rPr lang="ko-KR" altLang="en-US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15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98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9191E-6 -3.56993E-6 L 4.69191E-6 -0.12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17231" y="1280374"/>
            <a:ext cx="7875096" cy="5647700"/>
            <a:chOff x="717231" y="1280374"/>
            <a:chExt cx="7875096" cy="5647700"/>
          </a:xfrm>
        </p:grpSpPr>
        <p:grpSp>
          <p:nvGrpSpPr>
            <p:cNvPr id="19" name="그룹 18"/>
            <p:cNvGrpSpPr/>
            <p:nvPr/>
          </p:nvGrpSpPr>
          <p:grpSpPr>
            <a:xfrm>
              <a:off x="717231" y="1280374"/>
              <a:ext cx="7875096" cy="5647700"/>
              <a:chOff x="717231" y="1280374"/>
              <a:chExt cx="7875096" cy="5647700"/>
            </a:xfrm>
          </p:grpSpPr>
          <p:pic>
            <p:nvPicPr>
              <p:cNvPr id="25" name="Picture 2" descr="https://github.com/taeoh-kim/Pytorch_DiscoGAN/raw/master/images/Discriminator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3782" y="4604674"/>
                <a:ext cx="4878545" cy="232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 descr="https://github.com/taeoh-kim/Pytorch_DiscoGAN/raw/master/images/Generato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8342" y="1280374"/>
                <a:ext cx="4896371" cy="3268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730448" y="2691755"/>
                <a:ext cx="1351204" cy="1088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943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Generator</a:t>
                </a:r>
              </a:p>
              <a:p>
                <a:endPara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95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Downsampling </a:t>
                </a:r>
              </a:p>
              <a:p>
                <a:r>
                  <a:rPr lang="en-US" altLang="ko-KR" sz="1295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Upsampling</a:t>
                </a:r>
                <a:endParaRPr lang="ko-KR" altLang="en-US" sz="1295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717231" y="5367745"/>
                <a:ext cx="1713931" cy="889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943"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Discriminator</a:t>
                </a:r>
              </a:p>
              <a:p>
                <a:endPara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95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Downsampling</a:t>
                </a:r>
                <a:endParaRPr lang="ko-KR" altLang="en-US" sz="1295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965DC288-2070-4809-8CC7-69C6ED3D4179}"/>
                </a:ext>
              </a:extLst>
            </p:cNvPr>
            <p:cNvSpPr/>
            <p:nvPr/>
          </p:nvSpPr>
          <p:spPr>
            <a:xfrm rot="16200000">
              <a:off x="2778602" y="2884590"/>
              <a:ext cx="710269" cy="407653"/>
            </a:xfrm>
            <a:prstGeom prst="trapezoid">
              <a:avLst>
                <a:gd name="adj" fmla="val 3831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B6D08803-4FF4-46EB-82D2-DD6A91E25BCD}"/>
                </a:ext>
              </a:extLst>
            </p:cNvPr>
            <p:cNvSpPr/>
            <p:nvPr/>
          </p:nvSpPr>
          <p:spPr>
            <a:xfrm rot="5400000">
              <a:off x="2376131" y="2884589"/>
              <a:ext cx="710269" cy="407653"/>
            </a:xfrm>
            <a:prstGeom prst="trapezoid">
              <a:avLst>
                <a:gd name="adj" fmla="val 3831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D7566-775B-4841-A2B5-84C4D9C6FD0B}"/>
                </a:ext>
              </a:extLst>
            </p:cNvPr>
            <p:cNvSpPr txBox="1"/>
            <p:nvPr/>
          </p:nvSpPr>
          <p:spPr>
            <a:xfrm>
              <a:off x="2558554" y="2971122"/>
              <a:ext cx="7530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Generator</a:t>
              </a:r>
              <a:endParaRPr lang="ko-KR" altLang="en-US" sz="9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사다리꼴 22">
              <a:extLst>
                <a:ext uri="{FF2B5EF4-FFF2-40B4-BE49-F238E27FC236}">
                  <a16:creationId xmlns:a16="http://schemas.microsoft.com/office/drawing/2014/main" id="{E587EB15-CF1F-41B9-8ACE-99C284EBE537}"/>
                </a:ext>
              </a:extLst>
            </p:cNvPr>
            <p:cNvSpPr/>
            <p:nvPr/>
          </p:nvSpPr>
          <p:spPr>
            <a:xfrm rot="5400000">
              <a:off x="2412737" y="5457589"/>
              <a:ext cx="915322" cy="753077"/>
            </a:xfrm>
            <a:prstGeom prst="trapezoid">
              <a:avLst>
                <a:gd name="adj" fmla="val 38314"/>
              </a:avLst>
            </a:prstGeom>
            <a:solidFill>
              <a:srgbClr val="79A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0A83AC-6558-4B29-A32B-59A3DF44154A}"/>
                </a:ext>
              </a:extLst>
            </p:cNvPr>
            <p:cNvSpPr txBox="1"/>
            <p:nvPr/>
          </p:nvSpPr>
          <p:spPr>
            <a:xfrm>
              <a:off x="2438768" y="5709556"/>
              <a:ext cx="982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Discriminator</a:t>
              </a:r>
              <a:endParaRPr lang="ko-KR" altLang="en-US" sz="9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69C81E9F-1721-4D1A-9157-8E33F3D74FC8}"/>
              </a:ext>
            </a:extLst>
          </p:cNvPr>
          <p:cNvSpPr txBox="1">
            <a:spLocks/>
          </p:cNvSpPr>
          <p:nvPr/>
        </p:nvSpPr>
        <p:spPr>
          <a:xfrm>
            <a:off x="593725" y="1089055"/>
            <a:ext cx="9859558" cy="430887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GAN(Generative Adversarial Networks) </a:t>
            </a:r>
            <a:r>
              <a:rPr lang="ko-KR" altLang="en-US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2159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15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39871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7912</TotalTime>
  <Words>1922</Words>
  <Application>Microsoft Office PowerPoint</Application>
  <PresentationFormat>사용자 지정</PresentationFormat>
  <Paragraphs>469</Paragraphs>
  <Slides>38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Wingdings</vt:lpstr>
      <vt:lpstr>Symbol</vt:lpstr>
      <vt:lpstr>Arial</vt:lpstr>
      <vt:lpstr>Calibri</vt:lpstr>
      <vt:lpstr>나눔바른고딕 Light</vt:lpstr>
      <vt:lpstr>나눔바른고딕</vt:lpstr>
      <vt:lpstr>맑은 고딕</vt:lpstr>
      <vt:lpstr>디자인 사용자 지정</vt:lpstr>
      <vt:lpstr>1_디자인 사용자 지정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이혜현</dc:creator>
  <cp:lastModifiedBy>Hyunseok Moon</cp:lastModifiedBy>
  <cp:revision>210</cp:revision>
  <dcterms:created xsi:type="dcterms:W3CDTF">2019-04-25T04:12:10Z</dcterms:created>
  <dcterms:modified xsi:type="dcterms:W3CDTF">2019-11-12T14:18:58Z</dcterms:modified>
</cp:coreProperties>
</file>